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96" r:id="rId4"/>
  </p:sldMasterIdLst>
  <p:notesMasterIdLst>
    <p:notesMasterId r:id="rId9"/>
  </p:notesMasterIdLst>
  <p:handoutMasterIdLst>
    <p:handoutMasterId r:id="rId10"/>
  </p:handoutMasterIdLst>
  <p:sldIdLst>
    <p:sldId id="685" r:id="rId5"/>
    <p:sldId id="686" r:id="rId6"/>
    <p:sldId id="714" r:id="rId7"/>
    <p:sldId id="715" r:id="rId8"/>
  </p:sldIdLst>
  <p:sldSz cx="9144000" cy="6858000" type="screen4x3"/>
  <p:notesSz cx="6735763" cy="9866313"/>
  <p:custShowLst>
    <p:custShow name="目的別スライド ショー 1" id="0">
      <p:sldLst/>
    </p:custShow>
  </p:custShowLst>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 initials="S" lastIdx="9" clrIdx="0">
    <p:extLst>
      <p:ext uri="{19B8F6BF-5375-455C-9EA6-DF929625EA0E}">
        <p15:presenceInfo xmlns:p15="http://schemas.microsoft.com/office/powerpoint/2012/main" userId="S" providerId="None"/>
      </p:ext>
    </p:extLst>
  </p:cmAuthor>
  <p:cmAuthor id="2" name="国税庁１" initials="国税庁１" lastIdx="1" clrIdx="1">
    <p:extLst>
      <p:ext uri="{19B8F6BF-5375-455C-9EA6-DF929625EA0E}">
        <p15:presenceInfo xmlns:p15="http://schemas.microsoft.com/office/powerpoint/2012/main" userId="国税庁１" providerId="None"/>
      </p:ext>
    </p:extLst>
  </p:cmAuthor>
  <p:cmAuthor id="3" name="軽減 管理 藤川" initials="国税庁" lastIdx="11" clrIdx="2">
    <p:extLst>
      <p:ext uri="{19B8F6BF-5375-455C-9EA6-DF929625EA0E}">
        <p15:presenceInfo xmlns:p15="http://schemas.microsoft.com/office/powerpoint/2012/main" userId="軽減 管理 藤川" providerId="None"/>
      </p:ext>
    </p:extLst>
  </p:cmAuthor>
  <p:cmAuthor id="4" name="国税庁" initials="国税庁" lastIdx="39" clrIdx="3">
    <p:extLst>
      <p:ext uri="{19B8F6BF-5375-455C-9EA6-DF929625EA0E}">
        <p15:presenceInfo xmlns:p15="http://schemas.microsoft.com/office/powerpoint/2012/main" userId="国税庁"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CCFF"/>
    <a:srgbClr val="FBFBFB"/>
    <a:srgbClr val="FFF4E7"/>
    <a:srgbClr val="FF33CC"/>
    <a:srgbClr val="FF66FF"/>
    <a:srgbClr val="FF99CC"/>
    <a:srgbClr val="7873FF"/>
    <a:srgbClr val="11BCD3"/>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8B87DE-9A95-45C3-ACB1-FEEDE4B75754}" v="376" dt="2021-05-24T02:58:41.63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00" autoAdjust="0"/>
    <p:restoredTop sz="94523" autoAdjust="0"/>
  </p:normalViewPr>
  <p:slideViewPr>
    <p:cSldViewPr>
      <p:cViewPr varScale="1">
        <p:scale>
          <a:sx n="66" d="100"/>
          <a:sy n="66" d="100"/>
        </p:scale>
        <p:origin x="1092"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346" y="7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福田 あづさ_庁_課税_軽減_室長" userId="S::azusa.fukuda678@ntakokuzei.onmicrosoft.com::9a83bd2c-0db9-47fe-b7a4-82fe96498ca6" providerId="AD" clId="Web-{398288E8-B2B9-D51A-E3CB-D649D981784D}"/>
    <pc:docChg chg="modSld">
      <pc:chgData name="福田 あづさ_庁_課税_軽減_室長" userId="S::azusa.fukuda678@ntakokuzei.onmicrosoft.com::9a83bd2c-0db9-47fe-b7a4-82fe96498ca6" providerId="AD" clId="Web-{398288E8-B2B9-D51A-E3CB-D649D981784D}" dt="2021-05-21T04:48:24.277" v="949"/>
      <pc:docMkLst>
        <pc:docMk/>
      </pc:docMkLst>
      <pc:sldChg chg="modNotes">
        <pc:chgData name="福田 あづさ_庁_課税_軽減_室長" userId="S::azusa.fukuda678@ntakokuzei.onmicrosoft.com::9a83bd2c-0db9-47fe-b7a4-82fe96498ca6" providerId="AD" clId="Web-{398288E8-B2B9-D51A-E3CB-D649D981784D}" dt="2021-05-21T04:29:41.588" v="49"/>
        <pc:sldMkLst>
          <pc:docMk/>
          <pc:sldMk cId="0" sldId="522"/>
        </pc:sldMkLst>
      </pc:sldChg>
      <pc:sldChg chg="modNotes">
        <pc:chgData name="福田 あづさ_庁_課税_軽減_室長" userId="S::azusa.fukuda678@ntakokuzei.onmicrosoft.com::9a83bd2c-0db9-47fe-b7a4-82fe96498ca6" providerId="AD" clId="Web-{398288E8-B2B9-D51A-E3CB-D649D981784D}" dt="2021-05-21T04:43:10.460" v="704"/>
        <pc:sldMkLst>
          <pc:docMk/>
          <pc:sldMk cId="2707160373" sldId="574"/>
        </pc:sldMkLst>
      </pc:sldChg>
      <pc:sldChg chg="modNotes">
        <pc:chgData name="福田 あづさ_庁_課税_軽減_室長" userId="S::azusa.fukuda678@ntakokuzei.onmicrosoft.com::9a83bd2c-0db9-47fe-b7a4-82fe96498ca6" providerId="AD" clId="Web-{398288E8-B2B9-D51A-E3CB-D649D981784D}" dt="2021-05-21T04:31:58.981" v="226"/>
        <pc:sldMkLst>
          <pc:docMk/>
          <pc:sldMk cId="1046872514" sldId="615"/>
        </pc:sldMkLst>
      </pc:sldChg>
      <pc:sldChg chg="modNotes">
        <pc:chgData name="福田 あづさ_庁_課税_軽減_室長" userId="S::azusa.fukuda678@ntakokuzei.onmicrosoft.com::9a83bd2c-0db9-47fe-b7a4-82fe96498ca6" providerId="AD" clId="Web-{398288E8-B2B9-D51A-E3CB-D649D981784D}" dt="2021-05-21T04:44:49.711" v="785"/>
        <pc:sldMkLst>
          <pc:docMk/>
          <pc:sldMk cId="1446497467" sldId="617"/>
        </pc:sldMkLst>
      </pc:sldChg>
      <pc:sldChg chg="modNotes">
        <pc:chgData name="福田 あづさ_庁_課税_軽減_室長" userId="S::azusa.fukuda678@ntakokuzei.onmicrosoft.com::9a83bd2c-0db9-47fe-b7a4-82fe96498ca6" providerId="AD" clId="Web-{398288E8-B2B9-D51A-E3CB-D649D981784D}" dt="2021-05-21T04:36:17.688" v="491"/>
        <pc:sldMkLst>
          <pc:docMk/>
          <pc:sldMk cId="2657591099" sldId="621"/>
        </pc:sldMkLst>
      </pc:sldChg>
      <pc:sldChg chg="modNotes">
        <pc:chgData name="福田 あづさ_庁_課税_軽減_室長" userId="S::azusa.fukuda678@ntakokuzei.onmicrosoft.com::9a83bd2c-0db9-47fe-b7a4-82fe96498ca6" providerId="AD" clId="Web-{398288E8-B2B9-D51A-E3CB-D649D981784D}" dt="2021-05-21T04:46:30.744" v="846"/>
        <pc:sldMkLst>
          <pc:docMk/>
          <pc:sldMk cId="3171656503" sldId="641"/>
        </pc:sldMkLst>
      </pc:sldChg>
      <pc:sldChg chg="modNotes">
        <pc:chgData name="福田 あづさ_庁_課税_軽減_室長" userId="S::azusa.fukuda678@ntakokuzei.onmicrosoft.com::9a83bd2c-0db9-47fe-b7a4-82fe96498ca6" providerId="AD" clId="Web-{398288E8-B2B9-D51A-E3CB-D649D981784D}" dt="2021-05-21T04:48:24.277" v="949"/>
        <pc:sldMkLst>
          <pc:docMk/>
          <pc:sldMk cId="3019973082" sldId="645"/>
        </pc:sldMkLst>
      </pc:sldChg>
    </pc:docChg>
  </pc:docChgLst>
  <pc:docChgLst>
    <pc:chgData name="池永 晃造_庁_課税_軽減_主査" userId="S::kozo.ikenaga706@ntakokuzei.onmicrosoft.com::836bb909-7edb-4919-b112-91a470a7b5d1" providerId="AD" clId="Web-{458B87DE-9A95-45C3-ACB1-FEEDE4B75754}"/>
    <pc:docChg chg="modSld">
      <pc:chgData name="池永 晃造_庁_課税_軽減_主査" userId="S::kozo.ikenaga706@ntakokuzei.onmicrosoft.com::836bb909-7edb-4919-b112-91a470a7b5d1" providerId="AD" clId="Web-{458B87DE-9A95-45C3-ACB1-FEEDE4B75754}" dt="2021-05-24T02:58:41.632" v="375" actId="20577"/>
      <pc:docMkLst>
        <pc:docMk/>
      </pc:docMkLst>
      <pc:sldChg chg="delSp modSp">
        <pc:chgData name="池永 晃造_庁_課税_軽減_主査" userId="S::kozo.ikenaga706@ntakokuzei.onmicrosoft.com::836bb909-7edb-4919-b112-91a470a7b5d1" providerId="AD" clId="Web-{458B87DE-9A95-45C3-ACB1-FEEDE4B75754}" dt="2021-05-24T02:58:41.632" v="375" actId="20577"/>
        <pc:sldMkLst>
          <pc:docMk/>
          <pc:sldMk cId="2401165370" sldId="650"/>
        </pc:sldMkLst>
        <pc:spChg chg="mod">
          <ac:chgData name="池永 晃造_庁_課税_軽減_主査" userId="S::kozo.ikenaga706@ntakokuzei.onmicrosoft.com::836bb909-7edb-4919-b112-91a470a7b5d1" providerId="AD" clId="Web-{458B87DE-9A95-45C3-ACB1-FEEDE4B75754}" dt="2021-05-24T02:57:02.614" v="363" actId="14100"/>
          <ac:spMkLst>
            <pc:docMk/>
            <pc:sldMk cId="2401165370" sldId="650"/>
            <ac:spMk id="7" creationId="{00000000-0000-0000-0000-000000000000}"/>
          </ac:spMkLst>
        </pc:spChg>
        <pc:spChg chg="mod">
          <ac:chgData name="池永 晃造_庁_課税_軽減_主査" userId="S::kozo.ikenaga706@ntakokuzei.onmicrosoft.com::836bb909-7edb-4919-b112-91a470a7b5d1" providerId="AD" clId="Web-{458B87DE-9A95-45C3-ACB1-FEEDE4B75754}" dt="2021-05-24T02:46:11.976" v="96" actId="20577"/>
          <ac:spMkLst>
            <pc:docMk/>
            <pc:sldMk cId="2401165370" sldId="650"/>
            <ac:spMk id="10" creationId="{00000000-0000-0000-0000-000000000000}"/>
          </ac:spMkLst>
        </pc:spChg>
        <pc:spChg chg="mod">
          <ac:chgData name="池永 晃造_庁_課税_軽減_主査" userId="S::kozo.ikenaga706@ntakokuzei.onmicrosoft.com::836bb909-7edb-4919-b112-91a470a7b5d1" providerId="AD" clId="Web-{458B87DE-9A95-45C3-ACB1-FEEDE4B75754}" dt="2021-05-24T02:56:25.567" v="360" actId="14100"/>
          <ac:spMkLst>
            <pc:docMk/>
            <pc:sldMk cId="2401165370" sldId="650"/>
            <ac:spMk id="11" creationId="{00000000-0000-0000-0000-000000000000}"/>
          </ac:spMkLst>
        </pc:spChg>
        <pc:spChg chg="mod">
          <ac:chgData name="池永 晃造_庁_課税_軽減_主査" userId="S::kozo.ikenaga706@ntakokuzei.onmicrosoft.com::836bb909-7edb-4919-b112-91a470a7b5d1" providerId="AD" clId="Web-{458B87DE-9A95-45C3-ACB1-FEEDE4B75754}" dt="2021-05-24T02:58:41.632" v="375" actId="20577"/>
          <ac:spMkLst>
            <pc:docMk/>
            <pc:sldMk cId="2401165370" sldId="650"/>
            <ac:spMk id="13" creationId="{00000000-0000-0000-0000-000000000000}"/>
          </ac:spMkLst>
        </pc:spChg>
        <pc:cxnChg chg="del">
          <ac:chgData name="池永 晃造_庁_課税_軽減_主査" userId="S::kozo.ikenaga706@ntakokuzei.onmicrosoft.com::836bb909-7edb-4919-b112-91a470a7b5d1" providerId="AD" clId="Web-{458B87DE-9A95-45C3-ACB1-FEEDE4B75754}" dt="2021-05-24T02:44:36.942" v="40"/>
          <ac:cxnSpMkLst>
            <pc:docMk/>
            <pc:sldMk cId="2401165370" sldId="650"/>
            <ac:cxnSpMk id="15" creationId="{00000000-0000-0000-0000-000000000000}"/>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7" y="5"/>
            <a:ext cx="2919413" cy="493712"/>
          </a:xfrm>
          <a:prstGeom prst="rect">
            <a:avLst/>
          </a:prstGeom>
        </p:spPr>
        <p:txBody>
          <a:bodyPr vert="horz" lIns="91397" tIns="45701" rIns="91397" bIns="45701" rtlCol="0"/>
          <a:lstStyle>
            <a:lvl1pPr algn="l">
              <a:defRPr sz="1200"/>
            </a:lvl1pPr>
          </a:lstStyle>
          <a:p>
            <a:pPr>
              <a:defRPr/>
            </a:pPr>
            <a:endParaRPr lang="ja-JP" altLang="en-US" dirty="0"/>
          </a:p>
        </p:txBody>
      </p:sp>
      <p:sp>
        <p:nvSpPr>
          <p:cNvPr id="4" name="フッター プレースホルダ 3"/>
          <p:cNvSpPr>
            <a:spLocks noGrp="1"/>
          </p:cNvSpPr>
          <p:nvPr>
            <p:ph type="ftr" sz="quarter" idx="2"/>
          </p:nvPr>
        </p:nvSpPr>
        <p:spPr>
          <a:xfrm>
            <a:off x="7" y="9371015"/>
            <a:ext cx="2919413" cy="493712"/>
          </a:xfrm>
          <a:prstGeom prst="rect">
            <a:avLst/>
          </a:prstGeom>
        </p:spPr>
        <p:txBody>
          <a:bodyPr vert="horz" lIns="91397" tIns="45701" rIns="91397" bIns="45701" rtlCol="0" anchor="b"/>
          <a:lstStyle>
            <a:lvl1pPr algn="l">
              <a:defRPr sz="1200"/>
            </a:lvl1pPr>
          </a:lstStyle>
          <a:p>
            <a:pPr>
              <a:defRPr/>
            </a:pPr>
            <a:endParaRPr lang="ja-JP" altLang="en-US" dirty="0"/>
          </a:p>
        </p:txBody>
      </p:sp>
      <p:sp>
        <p:nvSpPr>
          <p:cNvPr id="5" name="スライド番号プレースホルダ 4"/>
          <p:cNvSpPr>
            <a:spLocks noGrp="1"/>
          </p:cNvSpPr>
          <p:nvPr>
            <p:ph type="sldNum" sz="quarter" idx="3"/>
          </p:nvPr>
        </p:nvSpPr>
        <p:spPr>
          <a:xfrm>
            <a:off x="3814763" y="9371015"/>
            <a:ext cx="2919412" cy="493712"/>
          </a:xfrm>
          <a:prstGeom prst="rect">
            <a:avLst/>
          </a:prstGeom>
        </p:spPr>
        <p:txBody>
          <a:bodyPr vert="horz" lIns="91397" tIns="45701" rIns="91397" bIns="45701" rtlCol="0" anchor="b"/>
          <a:lstStyle>
            <a:lvl1pPr algn="r">
              <a:defRPr sz="1200"/>
            </a:lvl1pPr>
          </a:lstStyle>
          <a:p>
            <a:pPr>
              <a:defRPr/>
            </a:pPr>
            <a:fld id="{94CE5BD4-76AF-411C-87C4-0C4D52425B6D}" type="slidenum">
              <a:rPr lang="ja-JP" altLang="en-US"/>
              <a:pPr>
                <a:defRPr/>
              </a:pPr>
              <a:t>‹#›</a:t>
            </a:fld>
            <a:endParaRPr lang="ja-JP" altLang="en-US" dirty="0"/>
          </a:p>
        </p:txBody>
      </p:sp>
    </p:spTree>
    <p:extLst>
      <p:ext uri="{BB962C8B-B14F-4D97-AF65-F5344CB8AC3E}">
        <p14:creationId xmlns:p14="http://schemas.microsoft.com/office/powerpoint/2010/main" val="39967582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スライド イメージ プレースホルダ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397" tIns="45701" rIns="91397" bIns="45701" rtlCol="0" anchor="ctr"/>
          <a:lstStyle/>
          <a:p>
            <a:pPr lvl="0"/>
            <a:endParaRPr lang="ja-JP" altLang="en-US" noProof="0" dirty="0"/>
          </a:p>
        </p:txBody>
      </p:sp>
      <p:sp>
        <p:nvSpPr>
          <p:cNvPr id="7" name="ノート プレースホルダー 6"/>
          <p:cNvSpPr>
            <a:spLocks noGrp="1"/>
          </p:cNvSpPr>
          <p:nvPr>
            <p:ph type="body" sz="quarter" idx="3"/>
          </p:nvPr>
        </p:nvSpPr>
        <p:spPr>
          <a:xfrm>
            <a:off x="673100" y="4748213"/>
            <a:ext cx="5389563" cy="3884612"/>
          </a:xfrm>
          <a:prstGeom prst="rect">
            <a:avLst/>
          </a:prstGeom>
        </p:spPr>
        <p:txBody>
          <a:bodyPr vert="horz" lIns="91425" tIns="45712" rIns="91425" bIns="45712"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61601728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l" rtl="0" eaLnBrk="0" fontAlgn="base" hangingPunct="0">
      <a:spcBef>
        <a:spcPct val="30000"/>
      </a:spcBef>
      <a:spcAft>
        <a:spcPct val="0"/>
      </a:spcAft>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2pPr>
    <a:lvl3pPr marL="914400" algn="l" rtl="0" eaLnBrk="0" fontAlgn="base" hangingPunct="0">
      <a:spcBef>
        <a:spcPct val="30000"/>
      </a:spcBef>
      <a:spcAft>
        <a:spcPct val="0"/>
      </a:spcAft>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3pPr>
    <a:lvl4pPr marL="1371600" algn="l" rtl="0" eaLnBrk="0" fontAlgn="base" hangingPunct="0">
      <a:spcBef>
        <a:spcPct val="30000"/>
      </a:spcBef>
      <a:spcAft>
        <a:spcPct val="0"/>
      </a:spcAft>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4pPr>
    <a:lvl5pPr marL="1828800" algn="l" rtl="0" eaLnBrk="0" fontAlgn="base" hangingPunct="0">
      <a:spcBef>
        <a:spcPct val="30000"/>
      </a:spcBef>
      <a:spcAft>
        <a:spcPct val="0"/>
      </a:spcAft>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98939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pPr>
              <a:defRPr/>
            </a:pPr>
            <a:fld id="{33A0061B-BACF-4588-9478-70820C24C154}" type="datetime1">
              <a:rPr lang="ja-JP" altLang="en-US" smtClean="0"/>
              <a:t>2023/4/24</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fld id="{C38FD376-6DDD-4AC2-9F85-81997C36727D}" type="slidenum">
              <a:rPr lang="ja-JP" altLang="en-US" smtClean="0"/>
              <a:pPr>
                <a:defRPr/>
              </a:pPr>
              <a:t>‹#›</a:t>
            </a:fld>
            <a:endParaRPr lang="ja-JP" altLang="en-US" dirty="0"/>
          </a:p>
        </p:txBody>
      </p:sp>
    </p:spTree>
    <p:extLst>
      <p:ext uri="{BB962C8B-B14F-4D97-AF65-F5344CB8AC3E}">
        <p14:creationId xmlns:p14="http://schemas.microsoft.com/office/powerpoint/2010/main" val="4050561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9092334C-2C11-4B1E-A8CA-B6F7B5AC99E2}" type="datetime1">
              <a:rPr lang="ja-JP" altLang="en-US" smtClean="0"/>
              <a:t>2023/4/24</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endParaRPr lang="ja-JP" altLang="en-US" dirty="0"/>
          </a:p>
        </p:txBody>
      </p:sp>
    </p:spTree>
    <p:extLst>
      <p:ext uri="{BB962C8B-B14F-4D97-AF65-F5344CB8AC3E}">
        <p14:creationId xmlns:p14="http://schemas.microsoft.com/office/powerpoint/2010/main" val="2852033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272E331B-1A44-4C03-8828-13D2DE45A3AD}" type="datetime1">
              <a:rPr lang="ja-JP" altLang="en-US" smtClean="0"/>
              <a:t>2023/4/24</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endParaRPr lang="ja-JP" altLang="en-US" dirty="0"/>
          </a:p>
        </p:txBody>
      </p:sp>
    </p:spTree>
    <p:extLst>
      <p:ext uri="{BB962C8B-B14F-4D97-AF65-F5344CB8AC3E}">
        <p14:creationId xmlns:p14="http://schemas.microsoft.com/office/powerpoint/2010/main" val="4057051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fld id="{A048B80B-6249-4540-96B8-5D6A02648A06}" type="datetime1">
              <a:rPr lang="ja-JP" altLang="en-US" smtClean="0"/>
              <a:t>2023/4/24</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r>
              <a:rPr lang="en-US" altLang="ja-JP" dirty="0"/>
              <a:t>1</a:t>
            </a:r>
            <a:endParaRPr lang="ja-JP" altLang="en-US" dirty="0"/>
          </a:p>
        </p:txBody>
      </p:sp>
    </p:spTree>
    <p:extLst>
      <p:ext uri="{BB962C8B-B14F-4D97-AF65-F5344CB8AC3E}">
        <p14:creationId xmlns:p14="http://schemas.microsoft.com/office/powerpoint/2010/main" val="3379656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pPr>
              <a:defRPr/>
            </a:pPr>
            <a:fld id="{9E0BB7A1-736A-4872-A066-FD5603422529}" type="datetime1">
              <a:rPr lang="ja-JP" altLang="en-US" smtClean="0"/>
              <a:t>2023/4/24</a:t>
            </a:fld>
            <a:endParaRPr lang="ja-JP" altLang="en-US" dirty="0"/>
          </a:p>
        </p:txBody>
      </p:sp>
      <p:sp>
        <p:nvSpPr>
          <p:cNvPr id="5" name="フッター プレースホルダー 4"/>
          <p:cNvSpPr>
            <a:spLocks noGrp="1"/>
          </p:cNvSpPr>
          <p:nvPr>
            <p:ph type="ftr" sz="quarter" idx="11"/>
          </p:nvPr>
        </p:nvSpPr>
        <p:spPr/>
        <p:txBody>
          <a:bodyPr/>
          <a:lstStyle/>
          <a:p>
            <a:pPr>
              <a:defRPr/>
            </a:pPr>
            <a:endParaRPr lang="ja-JP" altLang="en-US" dirty="0"/>
          </a:p>
        </p:txBody>
      </p:sp>
      <p:sp>
        <p:nvSpPr>
          <p:cNvPr id="6" name="スライド番号プレースホルダー 5"/>
          <p:cNvSpPr>
            <a:spLocks noGrp="1"/>
          </p:cNvSpPr>
          <p:nvPr>
            <p:ph type="sldNum" sz="quarter" idx="12"/>
          </p:nvPr>
        </p:nvSpPr>
        <p:spPr/>
        <p:txBody>
          <a:bodyPr/>
          <a:lstStyle/>
          <a:p>
            <a:pPr>
              <a:defRPr/>
            </a:pPr>
            <a:r>
              <a:rPr lang="en-US" altLang="ja-JP" dirty="0"/>
              <a:t>1</a:t>
            </a:r>
            <a:endParaRPr lang="ja-JP" altLang="en-US" dirty="0"/>
          </a:p>
        </p:txBody>
      </p:sp>
    </p:spTree>
    <p:extLst>
      <p:ext uri="{BB962C8B-B14F-4D97-AF65-F5344CB8AC3E}">
        <p14:creationId xmlns:p14="http://schemas.microsoft.com/office/powerpoint/2010/main" val="1927899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pPr>
              <a:defRPr/>
            </a:pPr>
            <a:fld id="{1DA409AD-488E-4775-B9BA-195AC441302A}" type="datetime1">
              <a:rPr lang="ja-JP" altLang="en-US" smtClean="0"/>
              <a:t>2023/4/24</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fld id="{AEE11924-C38B-45C8-A40D-8660AD53EC2C}" type="slidenum">
              <a:rPr lang="ja-JP" altLang="en-US" smtClean="0"/>
              <a:pPr>
                <a:defRPr/>
              </a:pPr>
              <a:t>‹#›</a:t>
            </a:fld>
            <a:endParaRPr lang="ja-JP" altLang="en-US" dirty="0"/>
          </a:p>
        </p:txBody>
      </p:sp>
    </p:spTree>
    <p:extLst>
      <p:ext uri="{BB962C8B-B14F-4D97-AF65-F5344CB8AC3E}">
        <p14:creationId xmlns:p14="http://schemas.microsoft.com/office/powerpoint/2010/main" val="116234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pPr>
              <a:defRPr/>
            </a:pPr>
            <a:fld id="{B19A6EA6-9F83-4E51-8A43-C5AFCDCC5FDA}" type="datetime1">
              <a:rPr lang="ja-JP" altLang="en-US" smtClean="0"/>
              <a:t>2023/4/24</a:t>
            </a:fld>
            <a:endParaRPr lang="ja-JP" altLang="en-US" dirty="0"/>
          </a:p>
        </p:txBody>
      </p:sp>
      <p:sp>
        <p:nvSpPr>
          <p:cNvPr id="8" name="フッター プレースホルダー 7"/>
          <p:cNvSpPr>
            <a:spLocks noGrp="1"/>
          </p:cNvSpPr>
          <p:nvPr>
            <p:ph type="ftr" sz="quarter" idx="11"/>
          </p:nvPr>
        </p:nvSpPr>
        <p:spPr/>
        <p:txBody>
          <a:bodyPr/>
          <a:lstStyle/>
          <a:p>
            <a:pPr>
              <a:defRPr/>
            </a:pPr>
            <a:endParaRPr lang="ja-JP" altLang="en-US" dirty="0"/>
          </a:p>
        </p:txBody>
      </p:sp>
      <p:sp>
        <p:nvSpPr>
          <p:cNvPr id="9" name="スライド番号プレースホルダー 8"/>
          <p:cNvSpPr>
            <a:spLocks noGrp="1"/>
          </p:cNvSpPr>
          <p:nvPr>
            <p:ph type="sldNum" sz="quarter" idx="12"/>
          </p:nvPr>
        </p:nvSpPr>
        <p:spPr/>
        <p:txBody>
          <a:bodyPr/>
          <a:lstStyle/>
          <a:p>
            <a:pPr>
              <a:defRPr/>
            </a:pPr>
            <a:fld id="{CBAB536C-DC4A-4285-A57B-3B62A224C865}" type="slidenum">
              <a:rPr lang="ja-JP" altLang="en-US" smtClean="0"/>
              <a:pPr>
                <a:defRPr/>
              </a:pPr>
              <a:t>‹#›</a:t>
            </a:fld>
            <a:endParaRPr lang="ja-JP" altLang="en-US" dirty="0"/>
          </a:p>
        </p:txBody>
      </p:sp>
    </p:spTree>
    <p:extLst>
      <p:ext uri="{BB962C8B-B14F-4D97-AF65-F5344CB8AC3E}">
        <p14:creationId xmlns:p14="http://schemas.microsoft.com/office/powerpoint/2010/main" val="551382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pPr>
              <a:defRPr/>
            </a:pPr>
            <a:fld id="{A8B1ADB7-D557-4761-B3D7-392D220C874D}" type="datetime1">
              <a:rPr lang="ja-JP" altLang="en-US" smtClean="0"/>
              <a:t>2023/4/24</a:t>
            </a:fld>
            <a:endParaRPr lang="ja-JP" altLang="en-US" dirty="0"/>
          </a:p>
        </p:txBody>
      </p:sp>
      <p:sp>
        <p:nvSpPr>
          <p:cNvPr id="4" name="フッター プレースホルダー 3"/>
          <p:cNvSpPr>
            <a:spLocks noGrp="1"/>
          </p:cNvSpPr>
          <p:nvPr>
            <p:ph type="ftr" sz="quarter" idx="11"/>
          </p:nvPr>
        </p:nvSpPr>
        <p:spPr/>
        <p:txBody>
          <a:bodyPr/>
          <a:lstStyle/>
          <a:p>
            <a:pPr>
              <a:defRPr/>
            </a:pPr>
            <a:endParaRPr lang="ja-JP" altLang="en-US" dirty="0"/>
          </a:p>
        </p:txBody>
      </p:sp>
      <p:sp>
        <p:nvSpPr>
          <p:cNvPr id="5" name="スライド番号プレースホルダー 4"/>
          <p:cNvSpPr>
            <a:spLocks noGrp="1"/>
          </p:cNvSpPr>
          <p:nvPr>
            <p:ph type="sldNum" sz="quarter" idx="12"/>
          </p:nvPr>
        </p:nvSpPr>
        <p:spPr/>
        <p:txBody>
          <a:bodyPr/>
          <a:lstStyle/>
          <a:p>
            <a:pPr>
              <a:defRPr/>
            </a:pPr>
            <a:fld id="{8ACFDE12-E3B4-44A8-B1E1-259FE40AF379}" type="slidenum">
              <a:rPr lang="ja-JP" altLang="en-US" smtClean="0"/>
              <a:pPr>
                <a:defRPr/>
              </a:pPr>
              <a:t>‹#›</a:t>
            </a:fld>
            <a:endParaRPr lang="ja-JP" altLang="en-US" dirty="0"/>
          </a:p>
        </p:txBody>
      </p:sp>
    </p:spTree>
    <p:extLst>
      <p:ext uri="{BB962C8B-B14F-4D97-AF65-F5344CB8AC3E}">
        <p14:creationId xmlns:p14="http://schemas.microsoft.com/office/powerpoint/2010/main" val="3259845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a:defRPr/>
            </a:pPr>
            <a:fld id="{0449EF48-ADED-4A51-9571-8937A77F5E51}" type="datetime1">
              <a:rPr lang="ja-JP" altLang="en-US" smtClean="0"/>
              <a:t>2023/4/24</a:t>
            </a:fld>
            <a:endParaRPr lang="ja-JP" altLang="en-US" dirty="0"/>
          </a:p>
        </p:txBody>
      </p:sp>
      <p:sp>
        <p:nvSpPr>
          <p:cNvPr id="3" name="フッター プレースホルダー 2"/>
          <p:cNvSpPr>
            <a:spLocks noGrp="1"/>
          </p:cNvSpPr>
          <p:nvPr>
            <p:ph type="ftr" sz="quarter" idx="11"/>
          </p:nvPr>
        </p:nvSpPr>
        <p:spPr/>
        <p:txBody>
          <a:bodyPr/>
          <a:lstStyle/>
          <a:p>
            <a:pPr>
              <a:defRPr/>
            </a:pPr>
            <a:endParaRPr lang="ja-JP" altLang="en-US" dirty="0"/>
          </a:p>
        </p:txBody>
      </p:sp>
      <p:sp>
        <p:nvSpPr>
          <p:cNvPr id="4" name="スライド番号プレースホルダー 3"/>
          <p:cNvSpPr>
            <a:spLocks noGrp="1"/>
          </p:cNvSpPr>
          <p:nvPr>
            <p:ph type="sldNum" sz="quarter" idx="12"/>
          </p:nvPr>
        </p:nvSpPr>
        <p:spPr/>
        <p:txBody>
          <a:bodyPr/>
          <a:lstStyle/>
          <a:p>
            <a:pPr>
              <a:defRPr/>
            </a:pPr>
            <a:fld id="{2FEDA0BB-8272-42D0-AD3B-7B800EBAF288}" type="slidenum">
              <a:rPr lang="ja-JP" altLang="en-US" smtClean="0"/>
              <a:pPr>
                <a:defRPr/>
              </a:pPr>
              <a:t>‹#›</a:t>
            </a:fld>
            <a:endParaRPr lang="ja-JP" altLang="en-US" dirty="0"/>
          </a:p>
        </p:txBody>
      </p:sp>
    </p:spTree>
    <p:extLst>
      <p:ext uri="{BB962C8B-B14F-4D97-AF65-F5344CB8AC3E}">
        <p14:creationId xmlns:p14="http://schemas.microsoft.com/office/powerpoint/2010/main" val="2665289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fld id="{86660336-CE92-4FB2-A380-01F850875BC8}" type="datetime1">
              <a:rPr lang="ja-JP" altLang="en-US" smtClean="0"/>
              <a:t>2023/4/24</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endParaRPr lang="ja-JP" altLang="en-US" dirty="0"/>
          </a:p>
        </p:txBody>
      </p:sp>
    </p:spTree>
    <p:extLst>
      <p:ext uri="{BB962C8B-B14F-4D97-AF65-F5344CB8AC3E}">
        <p14:creationId xmlns:p14="http://schemas.microsoft.com/office/powerpoint/2010/main" val="2958667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dirty="0"/>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fld id="{CBFA7F40-3FC8-432E-A8D7-2322598F77EA}" type="datetime1">
              <a:rPr lang="ja-JP" altLang="en-US" smtClean="0"/>
              <a:t>2023/4/24</a:t>
            </a:fld>
            <a:endParaRPr lang="ja-JP" altLang="en-US" dirty="0"/>
          </a:p>
        </p:txBody>
      </p:sp>
      <p:sp>
        <p:nvSpPr>
          <p:cNvPr id="6" name="フッター プレースホルダー 5"/>
          <p:cNvSpPr>
            <a:spLocks noGrp="1"/>
          </p:cNvSpPr>
          <p:nvPr>
            <p:ph type="ftr" sz="quarter" idx="11"/>
          </p:nvPr>
        </p:nvSpPr>
        <p:spPr/>
        <p:txBody>
          <a:bodyPr/>
          <a:lstStyle/>
          <a:p>
            <a:pPr>
              <a:defRPr/>
            </a:pPr>
            <a:endParaRPr lang="ja-JP" altLang="en-US" dirty="0"/>
          </a:p>
        </p:txBody>
      </p:sp>
      <p:sp>
        <p:nvSpPr>
          <p:cNvPr id="7" name="スライド番号プレースホルダー 6"/>
          <p:cNvSpPr>
            <a:spLocks noGrp="1"/>
          </p:cNvSpPr>
          <p:nvPr>
            <p:ph type="sldNum" sz="quarter" idx="12"/>
          </p:nvPr>
        </p:nvSpPr>
        <p:spPr/>
        <p:txBody>
          <a:bodyPr/>
          <a:lstStyle/>
          <a:p>
            <a:pPr>
              <a:defRPr/>
            </a:pPr>
            <a:fld id="{D81C6228-D70E-440B-9E2A-F489D09F04E8}" type="slidenum">
              <a:rPr lang="ja-JP" altLang="en-US" smtClean="0"/>
              <a:pPr>
                <a:defRPr/>
              </a:pPr>
              <a:t>‹#›</a:t>
            </a:fld>
            <a:endParaRPr lang="ja-JP" altLang="en-US" dirty="0"/>
          </a:p>
        </p:txBody>
      </p:sp>
    </p:spTree>
    <p:extLst>
      <p:ext uri="{BB962C8B-B14F-4D97-AF65-F5344CB8AC3E}">
        <p14:creationId xmlns:p14="http://schemas.microsoft.com/office/powerpoint/2010/main" val="408749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48E7AF5E-9758-481D-B899-3DFC07B78538}" type="datetime1">
              <a:rPr lang="ja-JP" altLang="en-US" smtClean="0"/>
              <a:t>2023/4/24</a:t>
            </a:fld>
            <a:endParaRPr lang="ja-JP" altLang="en-US" dirty="0"/>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ja-JP" altLang="en-US" dirty="0"/>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ja-JP" altLang="en-US" dirty="0"/>
          </a:p>
        </p:txBody>
      </p:sp>
    </p:spTree>
    <p:extLst>
      <p:ext uri="{BB962C8B-B14F-4D97-AF65-F5344CB8AC3E}">
        <p14:creationId xmlns:p14="http://schemas.microsoft.com/office/powerpoint/2010/main" val="6708726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テキスト ボックス 58">
            <a:extLst>
              <a:ext uri="{FF2B5EF4-FFF2-40B4-BE49-F238E27FC236}">
                <a16:creationId xmlns:a16="http://schemas.microsoft.com/office/drawing/2014/main" id="{7D5A7738-5EA2-467A-B5C6-FCE5A7223C80}"/>
              </a:ext>
            </a:extLst>
          </p:cNvPr>
          <p:cNvSpPr txBox="1"/>
          <p:nvPr/>
        </p:nvSpPr>
        <p:spPr bwMode="gray">
          <a:xfrm>
            <a:off x="110362" y="1484784"/>
            <a:ext cx="8935656" cy="3168000"/>
          </a:xfrm>
          <a:prstGeom prst="rect">
            <a:avLst/>
          </a:prstGeom>
          <a:pattFill prst="shingle">
            <a:fgClr>
              <a:srgbClr val="FFFF97"/>
            </a:fgClr>
            <a:bgClr>
              <a:schemeClr val="bg1"/>
            </a:bgClr>
          </a:pattFill>
          <a:ln>
            <a:solidFill>
              <a:schemeClr val="tx1"/>
            </a:solidFill>
            <a:prstDash val="dash"/>
          </a:ln>
        </p:spPr>
        <p:txBody>
          <a:bodyPr wrap="square" rtlCol="0">
            <a:spAutoFit/>
          </a:bodyPr>
          <a:lstStyle/>
          <a:p>
            <a:pPr algn="just">
              <a:spcBef>
                <a:spcPts val="600"/>
              </a:spcBef>
              <a:spcAft>
                <a:spcPts val="300"/>
              </a:spcAft>
            </a:pPr>
            <a:endParaRPr lang="en-US" altLang="ja-JP" sz="1200" dirty="0">
              <a:latin typeface="UD デジタル 教科書体 N-R" panose="02020400000000000000" pitchFamily="17" charset="-128"/>
              <a:ea typeface="UD デジタル 教科書体 N-R" panose="02020400000000000000" pitchFamily="17" charset="-128"/>
            </a:endParaRPr>
          </a:p>
        </p:txBody>
      </p:sp>
      <p:pic>
        <p:nvPicPr>
          <p:cNvPr id="12" name="図 11" descr="zaimu_Illust-33.png">
            <a:extLst>
              <a:ext uri="{FF2B5EF4-FFF2-40B4-BE49-F238E27FC236}">
                <a16:creationId xmlns:a16="http://schemas.microsoft.com/office/drawing/2014/main" id="{39F284D5-E0F6-4952-8C6C-2A6784E19F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gray">
          <a:xfrm>
            <a:off x="7592020" y="2839447"/>
            <a:ext cx="1114816" cy="541415"/>
          </a:xfrm>
          <a:prstGeom prst="rect">
            <a:avLst/>
          </a:prstGeom>
          <a:effectLst>
            <a:outerShdw blurRad="50800" dist="38100" dir="2700000" algn="tl" rotWithShape="0">
              <a:prstClr val="black">
                <a:alpha val="40000"/>
              </a:prstClr>
            </a:outerShdw>
          </a:effectLst>
        </p:spPr>
      </p:pic>
      <p:pic>
        <p:nvPicPr>
          <p:cNvPr id="13" name="図 12">
            <a:extLst>
              <a:ext uri="{FF2B5EF4-FFF2-40B4-BE49-F238E27FC236}">
                <a16:creationId xmlns:a16="http://schemas.microsoft.com/office/drawing/2014/main" id="{10DC94B0-3A99-460D-A006-22A0E257B8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550771" y="2525982"/>
            <a:ext cx="1465977" cy="1085604"/>
          </a:xfrm>
          <a:prstGeom prst="rect">
            <a:avLst/>
          </a:prstGeom>
          <a:effectLst>
            <a:outerShdw blurRad="50800" dist="38100" dir="2700000" algn="tl" rotWithShape="0">
              <a:prstClr val="black">
                <a:alpha val="40000"/>
              </a:prstClr>
            </a:outerShdw>
          </a:effectLst>
        </p:spPr>
      </p:pic>
      <p:sp>
        <p:nvSpPr>
          <p:cNvPr id="24" name="テキスト ボックス 23">
            <a:extLst>
              <a:ext uri="{FF2B5EF4-FFF2-40B4-BE49-F238E27FC236}">
                <a16:creationId xmlns:a16="http://schemas.microsoft.com/office/drawing/2014/main" id="{62C304FE-52F8-43E9-8F8B-81C953FBB618}"/>
              </a:ext>
            </a:extLst>
          </p:cNvPr>
          <p:cNvSpPr txBox="1"/>
          <p:nvPr/>
        </p:nvSpPr>
        <p:spPr bwMode="gray">
          <a:xfrm>
            <a:off x="239203" y="2532249"/>
            <a:ext cx="1465977" cy="338554"/>
          </a:xfrm>
          <a:prstGeom prst="rect">
            <a:avLst/>
          </a:prstGeom>
          <a:noFill/>
        </p:spPr>
        <p:txBody>
          <a:bodyPr wrap="square" rtlCol="0">
            <a:spAutoFit/>
          </a:bodyPr>
          <a:lstStyle/>
          <a:p>
            <a:pPr algn="ctr"/>
            <a:r>
              <a:rPr kumimoji="1" lang="ja-JP" altLang="en-US" sz="1600" b="1" dirty="0">
                <a:latin typeface="UD デジタル 教科書体 N-R" panose="02020400000000000000" pitchFamily="17" charset="-128"/>
                <a:ea typeface="UD デジタル 教科書体 N-R" panose="02020400000000000000" pitchFamily="17" charset="-128"/>
              </a:rPr>
              <a:t>売手</a:t>
            </a:r>
          </a:p>
        </p:txBody>
      </p:sp>
      <p:sp>
        <p:nvSpPr>
          <p:cNvPr id="33" name="テキスト ボックス 32">
            <a:extLst>
              <a:ext uri="{FF2B5EF4-FFF2-40B4-BE49-F238E27FC236}">
                <a16:creationId xmlns:a16="http://schemas.microsoft.com/office/drawing/2014/main" id="{FA93A031-6EB4-4153-8411-715BC3873EF2}"/>
              </a:ext>
            </a:extLst>
          </p:cNvPr>
          <p:cNvSpPr txBox="1"/>
          <p:nvPr/>
        </p:nvSpPr>
        <p:spPr bwMode="gray">
          <a:xfrm>
            <a:off x="7707907" y="2583557"/>
            <a:ext cx="1114816" cy="338554"/>
          </a:xfrm>
          <a:prstGeom prst="rect">
            <a:avLst/>
          </a:prstGeom>
          <a:noFill/>
        </p:spPr>
        <p:txBody>
          <a:bodyPr wrap="square" rtlCol="0">
            <a:spAutoFit/>
          </a:bodyPr>
          <a:lstStyle/>
          <a:p>
            <a:pPr algn="ctr"/>
            <a:r>
              <a:rPr kumimoji="1" lang="ja-JP" altLang="en-US" sz="1600" b="1" dirty="0">
                <a:latin typeface="UD デジタル 教科書体 N-R" panose="02020400000000000000" pitchFamily="17" charset="-128"/>
                <a:ea typeface="UD デジタル 教科書体 N-R" panose="02020400000000000000" pitchFamily="17" charset="-128"/>
              </a:rPr>
              <a:t>買手</a:t>
            </a:r>
          </a:p>
        </p:txBody>
      </p:sp>
      <p:sp>
        <p:nvSpPr>
          <p:cNvPr id="39" name="円形吹き出し 38"/>
          <p:cNvSpPr/>
          <p:nvPr/>
        </p:nvSpPr>
        <p:spPr bwMode="gray">
          <a:xfrm>
            <a:off x="1536986" y="1970071"/>
            <a:ext cx="1224136" cy="711014"/>
          </a:xfrm>
          <a:prstGeom prst="wedgeEllipseCallout">
            <a:avLst>
              <a:gd name="adj1" fmla="val -75314"/>
              <a:gd name="adj2" fmla="val 50286"/>
            </a:avLst>
          </a:prstGeom>
          <a:ln w="3175">
            <a:solidFill>
              <a:schemeClr val="accent5">
                <a:lumMod val="60000"/>
                <a:lumOff val="40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b="1" dirty="0">
                <a:solidFill>
                  <a:srgbClr val="3333FF"/>
                </a:solidFill>
                <a:latin typeface="UD デジタル 教科書体 N-R" panose="02020400000000000000" pitchFamily="17" charset="-128"/>
                <a:ea typeface="UD デジタル 教科書体 N-R" panose="02020400000000000000" pitchFamily="17" charset="-128"/>
              </a:rPr>
              <a:t>売上</a:t>
            </a:r>
            <a:r>
              <a:rPr lang="ja-JP" altLang="en-US" sz="1200" dirty="0">
                <a:solidFill>
                  <a:srgbClr val="3333FF"/>
                </a:solidFill>
                <a:latin typeface="UD デジタル 教科書体 N-R" panose="02020400000000000000" pitchFamily="17" charset="-128"/>
                <a:ea typeface="UD デジタル 教科書体 N-R" panose="02020400000000000000" pitchFamily="17" charset="-128"/>
              </a:rPr>
              <a:t>税額</a:t>
            </a:r>
            <a:r>
              <a:rPr lang="en-US" altLang="ja-JP" sz="1200" b="1" dirty="0">
                <a:latin typeface="UD デジタル 教科書体 N-R" panose="02020400000000000000" pitchFamily="17" charset="-128"/>
                <a:ea typeface="UD デジタル 教科書体 N-R" panose="02020400000000000000" pitchFamily="17" charset="-128"/>
              </a:rPr>
              <a:t>10,000</a:t>
            </a:r>
            <a:r>
              <a:rPr lang="ja-JP" altLang="en-US" sz="1200" dirty="0">
                <a:latin typeface="UD デジタル 教科書体 N-R" panose="02020400000000000000" pitchFamily="17" charset="-128"/>
                <a:ea typeface="UD デジタル 教科書体 N-R" panose="02020400000000000000" pitchFamily="17" charset="-128"/>
              </a:rPr>
              <a:t>円</a:t>
            </a:r>
            <a:endParaRPr lang="en-US" altLang="ja-JP" sz="1200" dirty="0">
              <a:latin typeface="UD デジタル 教科書体 N-R" panose="02020400000000000000" pitchFamily="17" charset="-128"/>
              <a:ea typeface="UD デジタル 教科書体 N-R" panose="02020400000000000000" pitchFamily="17" charset="-128"/>
            </a:endParaRPr>
          </a:p>
          <a:p>
            <a:pPr algn="ctr"/>
            <a:r>
              <a:rPr kumimoji="1" lang="ja-JP" altLang="en-US" sz="1200" dirty="0">
                <a:latin typeface="UD デジタル 教科書体 N-R" panose="02020400000000000000" pitchFamily="17" charset="-128"/>
                <a:ea typeface="UD デジタル 教科書体 N-R" panose="02020400000000000000" pitchFamily="17" charset="-128"/>
              </a:rPr>
              <a:t>（</a:t>
            </a:r>
            <a:r>
              <a:rPr kumimoji="1" lang="en-US" altLang="ja-JP" sz="1200" b="1" dirty="0">
                <a:latin typeface="UD デジタル 教科書体 N-R" panose="02020400000000000000" pitchFamily="17" charset="-128"/>
                <a:ea typeface="UD デジタル 教科書体 N-R" panose="02020400000000000000" pitchFamily="17" charset="-128"/>
              </a:rPr>
              <a:t>10</a:t>
            </a:r>
            <a:r>
              <a:rPr kumimoji="1" lang="ja-JP" altLang="en-US" sz="1200" b="1" dirty="0">
                <a:latin typeface="UD デジタル 教科書体 N-R" panose="02020400000000000000" pitchFamily="17" charset="-128"/>
                <a:ea typeface="UD デジタル 教科書体 N-R" panose="02020400000000000000" pitchFamily="17" charset="-128"/>
              </a:rPr>
              <a:t>％</a:t>
            </a:r>
            <a:r>
              <a:rPr kumimoji="1" lang="ja-JP" altLang="en-US" sz="1200" dirty="0">
                <a:latin typeface="UD デジタル 教科書体 N-R" panose="02020400000000000000" pitchFamily="17" charset="-128"/>
                <a:ea typeface="UD デジタル 教科書体 N-R" panose="02020400000000000000" pitchFamily="17" charset="-128"/>
              </a:rPr>
              <a:t>）</a:t>
            </a:r>
          </a:p>
        </p:txBody>
      </p:sp>
      <p:sp>
        <p:nvSpPr>
          <p:cNvPr id="40" name="円形吹き出し 39"/>
          <p:cNvSpPr/>
          <p:nvPr/>
        </p:nvSpPr>
        <p:spPr bwMode="gray">
          <a:xfrm>
            <a:off x="6417865" y="1953383"/>
            <a:ext cx="1224136" cy="711014"/>
          </a:xfrm>
          <a:prstGeom prst="wedgeEllipseCallout">
            <a:avLst>
              <a:gd name="adj1" fmla="val 74406"/>
              <a:gd name="adj2" fmla="val 53861"/>
            </a:avLst>
          </a:prstGeom>
          <a:ln w="3175">
            <a:solidFill>
              <a:schemeClr val="accent5">
                <a:lumMod val="60000"/>
                <a:lumOff val="40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b="1" dirty="0">
                <a:solidFill>
                  <a:srgbClr val="009900"/>
                </a:solidFill>
                <a:latin typeface="UD デジタル 教科書体 N-R" panose="02020400000000000000" pitchFamily="17" charset="-128"/>
                <a:ea typeface="UD デジタル 教科書体 N-R" panose="02020400000000000000" pitchFamily="17" charset="-128"/>
              </a:rPr>
              <a:t>仕入</a:t>
            </a:r>
            <a:r>
              <a:rPr lang="ja-JP" altLang="en-US" sz="1200" dirty="0">
                <a:solidFill>
                  <a:srgbClr val="009900"/>
                </a:solidFill>
                <a:latin typeface="UD デジタル 教科書体 N-R" panose="02020400000000000000" pitchFamily="17" charset="-128"/>
                <a:ea typeface="UD デジタル 教科書体 N-R" panose="02020400000000000000" pitchFamily="17" charset="-128"/>
              </a:rPr>
              <a:t>税額</a:t>
            </a:r>
            <a:r>
              <a:rPr lang="en-US" altLang="ja-JP" sz="1200" b="1" dirty="0">
                <a:latin typeface="UD デジタル 教科書体 N-R" panose="02020400000000000000" pitchFamily="17" charset="-128"/>
                <a:ea typeface="UD デジタル 教科書体 N-R" panose="02020400000000000000" pitchFamily="17" charset="-128"/>
              </a:rPr>
              <a:t>10,000</a:t>
            </a:r>
            <a:r>
              <a:rPr lang="ja-JP" altLang="en-US" sz="1200" dirty="0">
                <a:latin typeface="UD デジタル 教科書体 N-R" panose="02020400000000000000" pitchFamily="17" charset="-128"/>
                <a:ea typeface="UD デジタル 教科書体 N-R" panose="02020400000000000000" pitchFamily="17" charset="-128"/>
              </a:rPr>
              <a:t>円</a:t>
            </a:r>
            <a:endParaRPr lang="en-US" altLang="ja-JP" sz="1200" dirty="0">
              <a:latin typeface="UD デジタル 教科書体 N-R" panose="02020400000000000000" pitchFamily="17" charset="-128"/>
              <a:ea typeface="UD デジタル 教科書体 N-R" panose="02020400000000000000" pitchFamily="17" charset="-128"/>
            </a:endParaRPr>
          </a:p>
          <a:p>
            <a:pPr algn="ctr"/>
            <a:r>
              <a:rPr kumimoji="1" lang="ja-JP" altLang="en-US" sz="1200" dirty="0">
                <a:latin typeface="UD デジタル 教科書体 N-R" panose="02020400000000000000" pitchFamily="17" charset="-128"/>
                <a:ea typeface="UD デジタル 教科書体 N-R" panose="02020400000000000000" pitchFamily="17" charset="-128"/>
              </a:rPr>
              <a:t>（</a:t>
            </a:r>
            <a:r>
              <a:rPr kumimoji="1" lang="en-US" altLang="ja-JP" sz="1200" b="1" dirty="0">
                <a:latin typeface="UD デジタル 教科書体 N-R" panose="02020400000000000000" pitchFamily="17" charset="-128"/>
                <a:ea typeface="UD デジタル 教科書体 N-R" panose="02020400000000000000" pitchFamily="17" charset="-128"/>
              </a:rPr>
              <a:t>10</a:t>
            </a:r>
            <a:r>
              <a:rPr kumimoji="1" lang="ja-JP" altLang="en-US" sz="1200" b="1" dirty="0">
                <a:latin typeface="UD デジタル 教科書体 N-R" panose="02020400000000000000" pitchFamily="17" charset="-128"/>
                <a:ea typeface="UD デジタル 教科書体 N-R" panose="02020400000000000000" pitchFamily="17" charset="-128"/>
              </a:rPr>
              <a:t>％</a:t>
            </a:r>
            <a:r>
              <a:rPr kumimoji="1" lang="ja-JP" altLang="en-US" sz="1200" dirty="0">
                <a:latin typeface="UD デジタル 教科書体 N-R" panose="02020400000000000000" pitchFamily="17" charset="-128"/>
                <a:ea typeface="UD デジタル 教科書体 N-R" panose="02020400000000000000" pitchFamily="17" charset="-128"/>
              </a:rPr>
              <a:t>）</a:t>
            </a:r>
          </a:p>
        </p:txBody>
      </p:sp>
      <p:sp>
        <p:nvSpPr>
          <p:cNvPr id="41" name="Text Box 30"/>
          <p:cNvSpPr txBox="1">
            <a:spLocks noChangeArrowheads="1"/>
          </p:cNvSpPr>
          <p:nvPr/>
        </p:nvSpPr>
        <p:spPr bwMode="gray">
          <a:xfrm>
            <a:off x="2886772" y="2005474"/>
            <a:ext cx="3472181" cy="64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80000"/>
              </a:lnSpc>
              <a:spcBef>
                <a:spcPts val="0"/>
              </a:spcBef>
              <a:spcAft>
                <a:spcPts val="1200"/>
              </a:spcAft>
            </a:pPr>
            <a:r>
              <a:rPr lang="ja-JP" altLang="en-US" sz="1400" dirty="0">
                <a:latin typeface="UD デジタル 教科書体 N-R" panose="02020400000000000000" pitchFamily="17" charset="-128"/>
                <a:ea typeface="UD デジタル 教科書体 N-R" panose="02020400000000000000" pitchFamily="17" charset="-128"/>
              </a:rPr>
              <a:t>インボイスにより、</a:t>
            </a:r>
            <a:r>
              <a:rPr lang="ja-JP" altLang="en-US" sz="1600" b="1" dirty="0">
                <a:latin typeface="UD デジタル 教科書体 N-R" panose="02020400000000000000" pitchFamily="17" charset="-128"/>
                <a:ea typeface="UD デジタル 教科書体 N-R" panose="02020400000000000000" pitchFamily="17" charset="-128"/>
              </a:rPr>
              <a:t>売手</a:t>
            </a:r>
            <a:r>
              <a:rPr lang="ja-JP" altLang="en-US" sz="1400" dirty="0">
                <a:latin typeface="UD デジタル 教科書体 N-R" panose="02020400000000000000" pitchFamily="17" charset="-128"/>
                <a:ea typeface="UD デジタル 教科書体 N-R" panose="02020400000000000000" pitchFamily="17" charset="-128"/>
              </a:rPr>
              <a:t>と</a:t>
            </a:r>
            <a:r>
              <a:rPr lang="ja-JP" altLang="en-US" sz="1600" b="1" dirty="0">
                <a:latin typeface="UD デジタル 教科書体 N-R" panose="02020400000000000000" pitchFamily="17" charset="-128"/>
                <a:ea typeface="UD デジタル 教科書体 N-R" panose="02020400000000000000" pitchFamily="17" charset="-128"/>
              </a:rPr>
              <a:t>買手</a:t>
            </a:r>
            <a:r>
              <a:rPr lang="ja-JP" altLang="en-US" sz="1400" dirty="0">
                <a:latin typeface="UD デジタル 教科書体 N-R" panose="02020400000000000000" pitchFamily="17" charset="-128"/>
                <a:ea typeface="UD デジタル 教科書体 N-R" panose="02020400000000000000" pitchFamily="17" charset="-128"/>
              </a:rPr>
              <a:t>の</a:t>
            </a:r>
            <a:endParaRPr lang="en-US" altLang="ja-JP" sz="1400" dirty="0">
              <a:latin typeface="UD デジタル 教科書体 N-R" panose="02020400000000000000" pitchFamily="17" charset="-128"/>
              <a:ea typeface="UD デジタル 教科書体 N-R" panose="02020400000000000000" pitchFamily="17" charset="-128"/>
            </a:endParaRPr>
          </a:p>
          <a:p>
            <a:pPr algn="ctr" eaLnBrk="1" hangingPunct="1">
              <a:lnSpc>
                <a:spcPct val="80000"/>
              </a:lnSpc>
              <a:spcBef>
                <a:spcPts val="0"/>
              </a:spcBef>
              <a:spcAft>
                <a:spcPts val="1200"/>
              </a:spcAft>
            </a:pPr>
            <a:r>
              <a:rPr lang="ja-JP" altLang="en-US" sz="1600" b="1" dirty="0">
                <a:solidFill>
                  <a:srgbClr val="FF0000"/>
                </a:solidFill>
                <a:latin typeface="UD デジタル 教科書体 N-R" panose="02020400000000000000" pitchFamily="17" charset="-128"/>
                <a:ea typeface="UD デジタル 教科書体 N-R" panose="02020400000000000000" pitchFamily="17" charset="-128"/>
              </a:rPr>
              <a:t>税率と税額</a:t>
            </a:r>
            <a:r>
              <a:rPr lang="ja-JP" altLang="en-US" sz="1400" dirty="0">
                <a:latin typeface="UD デジタル 教科書体 N-R" panose="02020400000000000000" pitchFamily="17" charset="-128"/>
                <a:ea typeface="UD デジタル 教科書体 N-R" panose="02020400000000000000" pitchFamily="17" charset="-128"/>
              </a:rPr>
              <a:t>の</a:t>
            </a:r>
            <a:r>
              <a:rPr lang="ja-JP" altLang="en-US" sz="1600" b="1" dirty="0">
                <a:solidFill>
                  <a:srgbClr val="FF0000"/>
                </a:solidFill>
                <a:latin typeface="UD デジタル 教科書体 N-R" panose="02020400000000000000" pitchFamily="17" charset="-128"/>
                <a:ea typeface="UD デジタル 教科書体 N-R" panose="02020400000000000000" pitchFamily="17" charset="-128"/>
              </a:rPr>
              <a:t>認識を一致</a:t>
            </a:r>
            <a:r>
              <a:rPr lang="ja-JP" altLang="en-US" sz="1400" dirty="0">
                <a:latin typeface="UD デジタル 教科書体 N-R" panose="02020400000000000000" pitchFamily="17" charset="-128"/>
                <a:ea typeface="UD デジタル 教科書体 N-R" panose="02020400000000000000" pitchFamily="17" charset="-128"/>
              </a:rPr>
              <a:t>させる</a:t>
            </a:r>
            <a:endParaRPr lang="ja-JP" altLang="en-US" sz="1600" dirty="0">
              <a:latin typeface="UD デジタル 教科書体 N-R" panose="02020400000000000000" pitchFamily="17" charset="-128"/>
              <a:ea typeface="UD デジタル 教科書体 N-R" panose="02020400000000000000" pitchFamily="17" charset="-128"/>
            </a:endParaRPr>
          </a:p>
        </p:txBody>
      </p:sp>
      <p:cxnSp>
        <p:nvCxnSpPr>
          <p:cNvPr id="43" name="直線矢印コネクタ 42"/>
          <p:cNvCxnSpPr>
            <a:cxnSpLocks/>
          </p:cNvCxnSpPr>
          <p:nvPr/>
        </p:nvCxnSpPr>
        <p:spPr bwMode="gray">
          <a:xfrm>
            <a:off x="2852674" y="2274658"/>
            <a:ext cx="3453952" cy="2854"/>
          </a:xfrm>
          <a:prstGeom prst="straightConnector1">
            <a:avLst/>
          </a:prstGeom>
          <a:ln w="25400">
            <a:solidFill>
              <a:srgbClr val="FF0000"/>
            </a:solidFill>
            <a:prstDash val="sysDash"/>
            <a:headEnd type="triangle" w="lg" len="med"/>
            <a:tailEnd type="triangle" w="lg" len="med"/>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62C304FE-52F8-43E9-8F8B-81C953FBB618}"/>
              </a:ext>
            </a:extLst>
          </p:cNvPr>
          <p:cNvSpPr txBox="1"/>
          <p:nvPr/>
        </p:nvSpPr>
        <p:spPr bwMode="gray">
          <a:xfrm>
            <a:off x="2895963" y="1548384"/>
            <a:ext cx="2615051" cy="307777"/>
          </a:xfrm>
          <a:prstGeom prst="rect">
            <a:avLst/>
          </a:prstGeom>
          <a:noFill/>
        </p:spPr>
        <p:txBody>
          <a:bodyPr wrap="square" rtlCol="0">
            <a:spAutoFit/>
          </a:bodyPr>
          <a:lstStyle/>
          <a:p>
            <a:pPr algn="ctr"/>
            <a:r>
              <a:rPr kumimoji="1" lang="ja-JP" altLang="en-US" sz="1400" b="1" dirty="0">
                <a:latin typeface="UD デジタル 教科書体 N-R" panose="02020400000000000000" pitchFamily="17" charset="-128"/>
                <a:ea typeface="UD デジタル 教科書体 N-R" panose="02020400000000000000" pitchFamily="17" charset="-128"/>
              </a:rPr>
              <a:t>令和５年</a:t>
            </a:r>
            <a:r>
              <a:rPr kumimoji="1" lang="en-US" altLang="ja-JP" sz="1400" b="1" dirty="0">
                <a:latin typeface="UD デジタル 教科書体 N-R" panose="02020400000000000000" pitchFamily="17" charset="-128"/>
                <a:ea typeface="UD デジタル 教科書体 N-R" panose="02020400000000000000" pitchFamily="17" charset="-128"/>
              </a:rPr>
              <a:t>10</a:t>
            </a:r>
            <a:r>
              <a:rPr kumimoji="1" lang="ja-JP" altLang="en-US" sz="1400" b="1" dirty="0">
                <a:latin typeface="UD デジタル 教科書体 N-R" panose="02020400000000000000" pitchFamily="17" charset="-128"/>
                <a:ea typeface="UD デジタル 教科書体 N-R" panose="02020400000000000000" pitchFamily="17" charset="-128"/>
              </a:rPr>
              <a:t>月１日～</a:t>
            </a:r>
          </a:p>
        </p:txBody>
      </p:sp>
      <p:sp>
        <p:nvSpPr>
          <p:cNvPr id="46" name="角丸四角形 45"/>
          <p:cNvSpPr/>
          <p:nvPr/>
        </p:nvSpPr>
        <p:spPr bwMode="gray">
          <a:xfrm>
            <a:off x="239203" y="1533279"/>
            <a:ext cx="2968554" cy="324000"/>
          </a:xfrm>
          <a:prstGeom prst="roundRect">
            <a:avLst>
              <a:gd name="adj" fmla="val 0"/>
            </a:avLst>
          </a:prstGeom>
          <a:ln w="28575">
            <a:solidFill>
              <a:schemeClr val="tx1">
                <a:lumMod val="65000"/>
                <a:lumOff val="35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a:solidFill>
                  <a:schemeClr val="tx1"/>
                </a:solidFill>
                <a:latin typeface="UD デジタル 教科書体 N-R" panose="02020400000000000000" pitchFamily="17" charset="-128"/>
                <a:ea typeface="UD デジタル 教科書体 N-R" panose="02020400000000000000" pitchFamily="17" charset="-128"/>
              </a:rPr>
              <a:t>インボイス制度の概要</a:t>
            </a:r>
          </a:p>
        </p:txBody>
      </p:sp>
      <p:pic>
        <p:nvPicPr>
          <p:cNvPr id="3" name="図 2" descr="山, 大きい, ウニ, 空気 が含まれている画像&#10;&#10;自動的に生成された説明">
            <a:extLst>
              <a:ext uri="{FF2B5EF4-FFF2-40B4-BE49-F238E27FC236}">
                <a16:creationId xmlns:a16="http://schemas.microsoft.com/office/drawing/2014/main" id="{95B2D1F4-4473-4AE0-BDA8-38A2473E4E93}"/>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a14:imgEffect>
                  </a14:imgLayer>
                </a14:imgProps>
              </a:ext>
              <a:ext uri="{28A0092B-C50C-407E-A947-70E740481C1C}">
                <a14:useLocalDpi xmlns:a14="http://schemas.microsoft.com/office/drawing/2010/main" val="0"/>
              </a:ext>
            </a:extLst>
          </a:blip>
          <a:stretch>
            <a:fillRect/>
          </a:stretch>
        </p:blipFill>
        <p:spPr bwMode="gray">
          <a:xfrm rot="10800000" flipH="1">
            <a:off x="1" y="3315564"/>
            <a:ext cx="4581236" cy="1303989"/>
          </a:xfrm>
          <a:prstGeom prst="rect">
            <a:avLst/>
          </a:prstGeom>
          <a:effectLst>
            <a:outerShdw blurRad="50800" dist="38100" dir="2700000" algn="tl" rotWithShape="0">
              <a:prstClr val="black">
                <a:alpha val="40000"/>
              </a:prstClr>
            </a:outerShdw>
          </a:effectLst>
        </p:spPr>
      </p:pic>
      <p:sp>
        <p:nvSpPr>
          <p:cNvPr id="45" name="角丸四角形吹き出し 44"/>
          <p:cNvSpPr/>
          <p:nvPr/>
        </p:nvSpPr>
        <p:spPr bwMode="gray">
          <a:xfrm>
            <a:off x="496212" y="3521356"/>
            <a:ext cx="4253140" cy="1119177"/>
          </a:xfrm>
          <a:prstGeom prst="wedgeRoundRectCallout">
            <a:avLst>
              <a:gd name="adj1" fmla="val -26216"/>
              <a:gd name="adj2" fmla="val -30062"/>
              <a:gd name="adj3" fmla="val 16667"/>
            </a:avLst>
          </a:prstGeom>
          <a:noFill/>
          <a:ln w="3175">
            <a:noFill/>
            <a:prstDash val="sysDot"/>
          </a:ln>
        </p:spPr>
        <p:style>
          <a:lnRef idx="2">
            <a:schemeClr val="accent6"/>
          </a:lnRef>
          <a:fillRef idx="1">
            <a:schemeClr val="lt1"/>
          </a:fillRef>
          <a:effectRef idx="0">
            <a:schemeClr val="accent6"/>
          </a:effectRef>
          <a:fontRef idx="minor">
            <a:schemeClr val="dk1"/>
          </a:fontRef>
        </p:style>
        <p:txBody>
          <a:bodyPr rtlCol="0" anchor="ctr"/>
          <a:lstStyle/>
          <a:p>
            <a:pPr>
              <a:spcAft>
                <a:spcPts val="400"/>
              </a:spcAft>
            </a:pPr>
            <a:r>
              <a:rPr kumimoji="1" lang="ja-JP" altLang="en-US" sz="1400" dirty="0">
                <a:latin typeface="UD デジタル 教科書体 N-R" panose="02020400000000000000" pitchFamily="17" charset="-128"/>
                <a:ea typeface="UD デジタル 教科書体 N-R" panose="02020400000000000000" pitchFamily="17" charset="-128"/>
              </a:rPr>
              <a:t>買手の求めに応じ</a:t>
            </a:r>
            <a:r>
              <a:rPr kumimoji="1" lang="ja-JP" altLang="en-US" sz="1600" b="1" dirty="0">
                <a:latin typeface="UD デジタル 教科書体 N-R" panose="02020400000000000000" pitchFamily="17" charset="-128"/>
                <a:ea typeface="UD デジタル 教科書体 N-R" panose="02020400000000000000" pitchFamily="17" charset="-128"/>
              </a:rPr>
              <a:t>インボイスを交付</a:t>
            </a:r>
            <a:endParaRPr kumimoji="1" lang="en-US" altLang="ja-JP" sz="1600" b="1" dirty="0">
              <a:latin typeface="UD デジタル 教科書体 N-R" panose="02020400000000000000" pitchFamily="17" charset="-128"/>
              <a:ea typeface="UD デジタル 教科書体 N-R" panose="02020400000000000000" pitchFamily="17" charset="-128"/>
            </a:endParaRPr>
          </a:p>
          <a:p>
            <a:pPr marL="271463" indent="-142875"/>
            <a:r>
              <a:rPr kumimoji="1" lang="en-US" altLang="ja-JP" sz="1100" dirty="0">
                <a:latin typeface="UD デジタル 教科書体 N-R" panose="02020400000000000000" pitchFamily="17" charset="-128"/>
                <a:ea typeface="UD デジタル 教科書体 N-R" panose="02020400000000000000" pitchFamily="17" charset="-128"/>
              </a:rPr>
              <a:t>※</a:t>
            </a:r>
            <a:r>
              <a:rPr kumimoji="1" lang="ja-JP" altLang="en-US" sz="1100" dirty="0">
                <a:latin typeface="UD デジタル 教科書体 N-R" panose="02020400000000000000" pitchFamily="17" charset="-128"/>
                <a:ea typeface="UD デジタル 教科書体 N-R" panose="02020400000000000000" pitchFamily="17" charset="-128"/>
              </a:rPr>
              <a:t>　事前にインボイス発行事業者の登録手続が必要</a:t>
            </a:r>
            <a:endParaRPr kumimoji="1" lang="en-US" altLang="ja-JP" sz="1100" dirty="0">
              <a:latin typeface="UD デジタル 教科書体 N-R" panose="02020400000000000000" pitchFamily="17" charset="-128"/>
              <a:ea typeface="UD デジタル 教科書体 N-R" panose="02020400000000000000" pitchFamily="17" charset="-128"/>
            </a:endParaRPr>
          </a:p>
          <a:p>
            <a:pPr marL="271463" indent="-142875"/>
            <a:r>
              <a:rPr kumimoji="1" lang="en-US" altLang="ja-JP" sz="1100" dirty="0">
                <a:latin typeface="UD デジタル 教科書体 N-R" panose="02020400000000000000" pitchFamily="17" charset="-128"/>
                <a:ea typeface="UD デジタル 教科書体 N-R" panose="02020400000000000000" pitchFamily="17" charset="-128"/>
              </a:rPr>
              <a:t>※</a:t>
            </a:r>
            <a:r>
              <a:rPr kumimoji="1" lang="ja-JP" altLang="en-US" sz="1100" dirty="0">
                <a:latin typeface="UD デジタル 教科書体 N-R" panose="02020400000000000000" pitchFamily="17" charset="-128"/>
                <a:ea typeface="UD デジタル 教科書体 N-R" panose="02020400000000000000" pitchFamily="17" charset="-128"/>
              </a:rPr>
              <a:t>　課税事業者のみ発行が可能</a:t>
            </a:r>
            <a:endParaRPr kumimoji="1" lang="en-US" altLang="ja-JP" sz="1100" dirty="0">
              <a:latin typeface="UD デジタル 教科書体 N-R" panose="02020400000000000000" pitchFamily="17" charset="-128"/>
              <a:ea typeface="UD デジタル 教科書体 N-R" panose="02020400000000000000" pitchFamily="17" charset="-128"/>
            </a:endParaRPr>
          </a:p>
        </p:txBody>
      </p:sp>
      <p:pic>
        <p:nvPicPr>
          <p:cNvPr id="5" name="図 4" descr="木, 花 が含まれている画像&#10;&#10;自動的に生成された説明">
            <a:extLst>
              <a:ext uri="{FF2B5EF4-FFF2-40B4-BE49-F238E27FC236}">
                <a16:creationId xmlns:a16="http://schemas.microsoft.com/office/drawing/2014/main" id="{803A1FE8-ADEB-4A68-8AED-81BB5E1FDADC}"/>
              </a:ext>
            </a:extLst>
          </p:cNvPr>
          <p:cNvPicPr>
            <a:picLocks noChangeAspect="1"/>
          </p:cNvPicPr>
          <p:nvPr/>
        </p:nvPicPr>
        <p:blipFill>
          <a:blip r:embed="rId6">
            <a:extLst>
              <a:ext uri="{BEBA8EAE-BF5A-486C-A8C5-ECC9F3942E4B}">
                <a14:imgProps xmlns:a14="http://schemas.microsoft.com/office/drawing/2010/main">
                  <a14:imgLayer r:embed="rId7">
                    <a14:imgEffect>
                      <a14:artisticCrisscrossEtching/>
                    </a14:imgEffect>
                  </a14:imgLayer>
                </a14:imgProps>
              </a:ext>
              <a:ext uri="{28A0092B-C50C-407E-A947-70E740481C1C}">
                <a14:useLocalDpi xmlns:a14="http://schemas.microsoft.com/office/drawing/2010/main" val="0"/>
              </a:ext>
            </a:extLst>
          </a:blip>
          <a:stretch>
            <a:fillRect/>
          </a:stretch>
        </p:blipFill>
        <p:spPr bwMode="gray">
          <a:xfrm rot="10800000">
            <a:off x="5747052" y="3409799"/>
            <a:ext cx="2985517" cy="1192861"/>
          </a:xfrm>
          <a:prstGeom prst="rect">
            <a:avLst/>
          </a:prstGeom>
          <a:effectLst>
            <a:outerShdw blurRad="50800" dist="38100" dir="2700000" algn="tl" rotWithShape="0">
              <a:prstClr val="black">
                <a:alpha val="40000"/>
              </a:prstClr>
            </a:outerShdw>
          </a:effectLst>
        </p:spPr>
      </p:pic>
      <p:sp>
        <p:nvSpPr>
          <p:cNvPr id="38" name="角丸四角形吹き出し 37"/>
          <p:cNvSpPr/>
          <p:nvPr/>
        </p:nvSpPr>
        <p:spPr bwMode="gray">
          <a:xfrm>
            <a:off x="6227517" y="3449218"/>
            <a:ext cx="2665921" cy="1238318"/>
          </a:xfrm>
          <a:prstGeom prst="wedgeRoundRectCallout">
            <a:avLst>
              <a:gd name="adj1" fmla="val 15553"/>
              <a:gd name="adj2" fmla="val -42996"/>
              <a:gd name="adj3" fmla="val 16667"/>
            </a:avLst>
          </a:prstGeom>
          <a:noFill/>
          <a:ln w="3175">
            <a:noFill/>
            <a:prstDash val="sysDot"/>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400" dirty="0">
                <a:latin typeface="UD デジタル 教科書体 N-R" panose="02020400000000000000" pitchFamily="17" charset="-128"/>
                <a:ea typeface="UD デジタル 教科書体 N-R" panose="02020400000000000000" pitchFamily="17" charset="-128"/>
              </a:rPr>
              <a:t>インボイスを保存して</a:t>
            </a:r>
            <a:endParaRPr kumimoji="1" lang="en-US" altLang="ja-JP" sz="1400" dirty="0">
              <a:latin typeface="UD デジタル 教科書体 N-R" panose="02020400000000000000" pitchFamily="17" charset="-128"/>
              <a:ea typeface="UD デジタル 教科書体 N-R" panose="02020400000000000000" pitchFamily="17" charset="-128"/>
            </a:endParaRPr>
          </a:p>
          <a:p>
            <a:r>
              <a:rPr kumimoji="1" lang="ja-JP" altLang="en-US" sz="1600" b="1" dirty="0">
                <a:latin typeface="UD デジタル 教科書体 N-R" panose="02020400000000000000" pitchFamily="17" charset="-128"/>
                <a:ea typeface="UD デジタル 教科書体 N-R" panose="02020400000000000000" pitchFamily="17" charset="-128"/>
              </a:rPr>
              <a:t>仕入税額控除を適用</a:t>
            </a:r>
          </a:p>
        </p:txBody>
      </p:sp>
      <p:grpSp>
        <p:nvGrpSpPr>
          <p:cNvPr id="8" name="グループ化 7">
            <a:extLst>
              <a:ext uri="{FF2B5EF4-FFF2-40B4-BE49-F238E27FC236}">
                <a16:creationId xmlns:a16="http://schemas.microsoft.com/office/drawing/2014/main" id="{66318AA8-9ABA-483C-8C9E-525C00170D93}"/>
              </a:ext>
            </a:extLst>
          </p:cNvPr>
          <p:cNvGrpSpPr/>
          <p:nvPr/>
        </p:nvGrpSpPr>
        <p:grpSpPr bwMode="gray">
          <a:xfrm>
            <a:off x="1889320" y="2785327"/>
            <a:ext cx="5735519" cy="762000"/>
            <a:chOff x="1852165" y="4151983"/>
            <a:chExt cx="5735519" cy="762000"/>
          </a:xfrm>
          <a:effectLst>
            <a:outerShdw blurRad="50800" dist="38100" dir="2700000" algn="tl" rotWithShape="0">
              <a:prstClr val="black">
                <a:alpha val="40000"/>
              </a:prstClr>
            </a:outerShdw>
          </a:effectLst>
        </p:grpSpPr>
        <p:pic>
          <p:nvPicPr>
            <p:cNvPr id="7" name="図 6" descr="黒い背景と白い文字&#10;&#10;自動的に生成された説明">
              <a:extLst>
                <a:ext uri="{FF2B5EF4-FFF2-40B4-BE49-F238E27FC236}">
                  <a16:creationId xmlns:a16="http://schemas.microsoft.com/office/drawing/2014/main" id="{C4C13CEB-F422-4ACA-8075-C0C41398746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gray">
            <a:xfrm flipH="1">
              <a:off x="5481587" y="4151983"/>
              <a:ext cx="2106097" cy="762000"/>
            </a:xfrm>
            <a:prstGeom prst="rect">
              <a:avLst/>
            </a:prstGeom>
          </p:spPr>
        </p:pic>
        <p:pic>
          <p:nvPicPr>
            <p:cNvPr id="32" name="図 31" descr="黒い背景と白い文字&#10;&#10;自動的に生成された説明">
              <a:extLst>
                <a:ext uri="{FF2B5EF4-FFF2-40B4-BE49-F238E27FC236}">
                  <a16:creationId xmlns:a16="http://schemas.microsoft.com/office/drawing/2014/main" id="{709B26C2-7E56-4431-A0CC-22EB7A0A78BD}"/>
                </a:ext>
              </a:extLst>
            </p:cNvPr>
            <p:cNvPicPr>
              <a:picLocks noChangeAspect="1"/>
            </p:cNvPicPr>
            <p:nvPr/>
          </p:nvPicPr>
          <p:blipFill rotWithShape="1">
            <a:blip r:embed="rId8">
              <a:extLst>
                <a:ext uri="{28A0092B-C50C-407E-A947-70E740481C1C}">
                  <a14:useLocalDpi xmlns:a14="http://schemas.microsoft.com/office/drawing/2010/main" val="0"/>
                </a:ext>
              </a:extLst>
            </a:blip>
            <a:srcRect l="25888" b="7788"/>
            <a:stretch/>
          </p:blipFill>
          <p:spPr bwMode="gray">
            <a:xfrm flipH="1">
              <a:off x="4163605" y="4151983"/>
              <a:ext cx="1560886" cy="702651"/>
            </a:xfrm>
            <a:prstGeom prst="rect">
              <a:avLst/>
            </a:prstGeom>
          </p:spPr>
        </p:pic>
        <p:pic>
          <p:nvPicPr>
            <p:cNvPr id="34" name="図 33" descr="黒い背景と白い文字&#10;&#10;自動的に生成された説明">
              <a:extLst>
                <a:ext uri="{FF2B5EF4-FFF2-40B4-BE49-F238E27FC236}">
                  <a16:creationId xmlns:a16="http://schemas.microsoft.com/office/drawing/2014/main" id="{A2288C45-2DF2-4B49-8C4C-ED30FE552A39}"/>
                </a:ext>
              </a:extLst>
            </p:cNvPr>
            <p:cNvPicPr>
              <a:picLocks noChangeAspect="1"/>
            </p:cNvPicPr>
            <p:nvPr/>
          </p:nvPicPr>
          <p:blipFill rotWithShape="1">
            <a:blip r:embed="rId8">
              <a:extLst>
                <a:ext uri="{28A0092B-C50C-407E-A947-70E740481C1C}">
                  <a14:useLocalDpi xmlns:a14="http://schemas.microsoft.com/office/drawing/2010/main" val="0"/>
                </a:ext>
              </a:extLst>
            </a:blip>
            <a:srcRect l="25888" b="7788"/>
            <a:stretch/>
          </p:blipFill>
          <p:spPr bwMode="gray">
            <a:xfrm flipH="1">
              <a:off x="3164114" y="4151983"/>
              <a:ext cx="1560886" cy="702651"/>
            </a:xfrm>
            <a:prstGeom prst="rect">
              <a:avLst/>
            </a:prstGeom>
          </p:spPr>
        </p:pic>
        <p:pic>
          <p:nvPicPr>
            <p:cNvPr id="35" name="図 34" descr="黒い背景と白い文字&#10;&#10;自動的に生成された説明">
              <a:extLst>
                <a:ext uri="{FF2B5EF4-FFF2-40B4-BE49-F238E27FC236}">
                  <a16:creationId xmlns:a16="http://schemas.microsoft.com/office/drawing/2014/main" id="{0BA860E6-B1C1-43DC-833D-667A641ECA76}"/>
                </a:ext>
              </a:extLst>
            </p:cNvPr>
            <p:cNvPicPr>
              <a:picLocks noChangeAspect="1"/>
            </p:cNvPicPr>
            <p:nvPr/>
          </p:nvPicPr>
          <p:blipFill rotWithShape="1">
            <a:blip r:embed="rId8">
              <a:extLst>
                <a:ext uri="{28A0092B-C50C-407E-A947-70E740481C1C}">
                  <a14:useLocalDpi xmlns:a14="http://schemas.microsoft.com/office/drawing/2010/main" val="0"/>
                </a:ext>
              </a:extLst>
            </a:blip>
            <a:srcRect l="25888" b="7788"/>
            <a:stretch/>
          </p:blipFill>
          <p:spPr bwMode="gray">
            <a:xfrm flipH="1">
              <a:off x="1852165" y="4151983"/>
              <a:ext cx="1560886" cy="702651"/>
            </a:xfrm>
            <a:prstGeom prst="rect">
              <a:avLst/>
            </a:prstGeom>
          </p:spPr>
        </p:pic>
      </p:grpSp>
      <p:grpSp>
        <p:nvGrpSpPr>
          <p:cNvPr id="60" name="グループ化 59"/>
          <p:cNvGrpSpPr/>
          <p:nvPr/>
        </p:nvGrpSpPr>
        <p:grpSpPr bwMode="gray">
          <a:xfrm>
            <a:off x="3969730" y="2681675"/>
            <a:ext cx="1245176" cy="939171"/>
            <a:chOff x="8032110" y="4309345"/>
            <a:chExt cx="612000" cy="540000"/>
          </a:xfrm>
        </p:grpSpPr>
        <p:grpSp>
          <p:nvGrpSpPr>
            <p:cNvPr id="61" name="グループ化 60"/>
            <p:cNvGrpSpPr/>
            <p:nvPr/>
          </p:nvGrpSpPr>
          <p:grpSpPr bwMode="gray">
            <a:xfrm>
              <a:off x="8032110" y="4309345"/>
              <a:ext cx="612000" cy="540000"/>
              <a:chOff x="8268975" y="4499764"/>
              <a:chExt cx="840536" cy="808838"/>
            </a:xfrm>
            <a:effectLst>
              <a:outerShdw blurRad="50800" dist="38100" dir="2700000" algn="tl" rotWithShape="0">
                <a:prstClr val="black">
                  <a:alpha val="40000"/>
                </a:prstClr>
              </a:outerShdw>
            </a:effectLst>
          </p:grpSpPr>
          <p:pic>
            <p:nvPicPr>
              <p:cNvPr id="63" name="図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gray">
              <a:xfrm rot="120000">
                <a:off x="8268975" y="4499764"/>
                <a:ext cx="840536" cy="808838"/>
              </a:xfrm>
              <a:prstGeom prst="rect">
                <a:avLst/>
              </a:prstGeom>
            </p:spPr>
          </p:pic>
          <p:sp>
            <p:nvSpPr>
              <p:cNvPr id="64" name="Text Box 30"/>
              <p:cNvSpPr txBox="1">
                <a:spLocks noChangeArrowheads="1"/>
              </p:cNvSpPr>
              <p:nvPr/>
            </p:nvSpPr>
            <p:spPr bwMode="gray">
              <a:xfrm rot="538349">
                <a:off x="8526037" y="4605920"/>
                <a:ext cx="490848" cy="222989"/>
              </a:xfrm>
              <a:prstGeom prst="rect">
                <a:avLst/>
              </a:prstGeom>
              <a:solidFill>
                <a:schemeClr val="bg1"/>
              </a:solidFill>
              <a:ln>
                <a:noFill/>
              </a:ln>
              <a:effectLst/>
            </p:spPr>
            <p:txBody>
              <a:bodyPr wrap="square" lIns="0" rIns="0" anchor="ctr" anchorCtr="1">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lnSpc>
                    <a:spcPts val="600"/>
                  </a:lnSpc>
                  <a:spcBef>
                    <a:spcPts val="0"/>
                  </a:spcBef>
                </a:pPr>
                <a:endParaRPr lang="ja-JP" altLang="en-US" sz="1000" dirty="0">
                  <a:solidFill>
                    <a:schemeClr val="accent5">
                      <a:lumMod val="60000"/>
                      <a:lumOff val="40000"/>
                    </a:schemeClr>
                  </a:solidFill>
                  <a:latin typeface="Meiryo UI" panose="020B0604030504040204" pitchFamily="50" charset="-128"/>
                  <a:ea typeface="Meiryo UI" panose="020B0604030504040204" pitchFamily="50" charset="-128"/>
                </a:endParaRPr>
              </a:p>
            </p:txBody>
          </p:sp>
        </p:grpSp>
        <p:sp>
          <p:nvSpPr>
            <p:cNvPr id="62" name="Text Box 30"/>
            <p:cNvSpPr txBox="1">
              <a:spLocks noChangeArrowheads="1"/>
            </p:cNvSpPr>
            <p:nvPr/>
          </p:nvSpPr>
          <p:spPr bwMode="gray">
            <a:xfrm rot="568573">
              <a:off x="8213772" y="4397619"/>
              <a:ext cx="357283" cy="145921"/>
            </a:xfrm>
            <a:prstGeom prst="rect">
              <a:avLst/>
            </a:prstGeom>
            <a:solidFill>
              <a:schemeClr val="bg1"/>
            </a:solidFill>
            <a:ln>
              <a:noFill/>
            </a:ln>
            <a:effectLst/>
          </p:spPr>
          <p:txBody>
            <a:bodyPr wrap="square" lIns="0" rIns="0" anchor="ctr" anchorCtr="1">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spcBef>
                  <a:spcPts val="0"/>
                </a:spcBef>
              </a:pPr>
              <a:r>
                <a:rPr lang="ja-JP" altLang="en-US" sz="1000" dirty="0">
                  <a:solidFill>
                    <a:schemeClr val="bg2">
                      <a:lumMod val="25000"/>
                    </a:schemeClr>
                  </a:solidFill>
                  <a:latin typeface="HGS創英角ﾎﾟｯﾌﾟ体" panose="040B0A00000000000000" pitchFamily="50" charset="-128"/>
                  <a:ea typeface="HGS創英角ﾎﾟｯﾌﾟ体" panose="040B0A00000000000000" pitchFamily="50" charset="-128"/>
                </a:rPr>
                <a:t>インボイス</a:t>
              </a:r>
              <a:endParaRPr lang="ja-JP" altLang="en-US" sz="1000" dirty="0">
                <a:solidFill>
                  <a:schemeClr val="bg2">
                    <a:lumMod val="25000"/>
                  </a:schemeClr>
                </a:solidFill>
                <a:latin typeface="Meiryo UI" panose="020B0604030504040204" pitchFamily="50" charset="-128"/>
                <a:ea typeface="Meiryo UI" panose="020B0604030504040204" pitchFamily="50" charset="-128"/>
              </a:endParaRPr>
            </a:p>
          </p:txBody>
        </p:sp>
      </p:grpSp>
      <p:sp>
        <p:nvSpPr>
          <p:cNvPr id="10" name="正方形/長方形 9">
            <a:extLst>
              <a:ext uri="{FF2B5EF4-FFF2-40B4-BE49-F238E27FC236}">
                <a16:creationId xmlns:a16="http://schemas.microsoft.com/office/drawing/2014/main" id="{8EEBAC01-E9FD-4D5B-ACE0-A8A4D54B1FFF}"/>
              </a:ext>
            </a:extLst>
          </p:cNvPr>
          <p:cNvSpPr/>
          <p:nvPr/>
        </p:nvSpPr>
        <p:spPr bwMode="gray">
          <a:xfrm rot="716230">
            <a:off x="4469080" y="3391012"/>
            <a:ext cx="391456" cy="1371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84428E60-F4D5-4E8C-AD0F-219A9FE6D72F}"/>
              </a:ext>
            </a:extLst>
          </p:cNvPr>
          <p:cNvSpPr txBox="1"/>
          <p:nvPr/>
        </p:nvSpPr>
        <p:spPr bwMode="gray">
          <a:xfrm rot="665282">
            <a:off x="4121235" y="3184272"/>
            <a:ext cx="806631" cy="369332"/>
          </a:xfrm>
          <a:prstGeom prst="rect">
            <a:avLst/>
          </a:prstGeom>
          <a:noFill/>
        </p:spPr>
        <p:txBody>
          <a:bodyPr wrap="none" rtlCol="0">
            <a:spAutoFit/>
          </a:bodyPr>
          <a:lstStyle/>
          <a:p>
            <a:pPr algn="r"/>
            <a:r>
              <a:rPr kumimoji="1" lang="ja-JP" altLang="en-US" sz="900" b="1" i="1" dirty="0">
                <a:latin typeface="HGSｺﾞｼｯｸM" panose="020B0600000000000000" pitchFamily="50" charset="-128"/>
                <a:ea typeface="HGSｺﾞｼｯｸM" panose="020B0600000000000000" pitchFamily="50" charset="-128"/>
              </a:rPr>
              <a:t>税</a:t>
            </a:r>
            <a:r>
              <a:rPr kumimoji="1" lang="en-US" altLang="ja-JP" sz="1000" b="1" i="1" dirty="0">
                <a:solidFill>
                  <a:srgbClr val="FF0000"/>
                </a:solidFill>
                <a:latin typeface="HGSｺﾞｼｯｸM" panose="020B0600000000000000" pitchFamily="50" charset="-128"/>
                <a:ea typeface="HGSｺﾞｼｯｸM" panose="020B0600000000000000" pitchFamily="50" charset="-128"/>
              </a:rPr>
              <a:t>10,000</a:t>
            </a:r>
            <a:r>
              <a:rPr kumimoji="1" lang="ja-JP" altLang="en-US" sz="800" i="1" dirty="0">
                <a:latin typeface="HGSｺﾞｼｯｸM" panose="020B0600000000000000" pitchFamily="50" charset="-128"/>
                <a:ea typeface="HGSｺﾞｼｯｸM" panose="020B0600000000000000" pitchFamily="50" charset="-128"/>
              </a:rPr>
              <a:t>円</a:t>
            </a:r>
            <a:endParaRPr kumimoji="1" lang="en-US" altLang="ja-JP" sz="1000" i="1" dirty="0">
              <a:latin typeface="HGSｺﾞｼｯｸM" panose="020B0600000000000000" pitchFamily="50" charset="-128"/>
              <a:ea typeface="HGSｺﾞｼｯｸM" panose="020B0600000000000000" pitchFamily="50" charset="-128"/>
            </a:endParaRPr>
          </a:p>
          <a:p>
            <a:pPr algn="r"/>
            <a:r>
              <a:rPr kumimoji="1" lang="ja-JP" altLang="en-US" sz="800" i="1" dirty="0">
                <a:latin typeface="HGSｺﾞｼｯｸM" panose="020B0600000000000000" pitchFamily="50" charset="-128"/>
                <a:ea typeface="HGSｺﾞｼｯｸM" panose="020B0600000000000000" pitchFamily="50" charset="-128"/>
              </a:rPr>
              <a:t>（</a:t>
            </a:r>
            <a:r>
              <a:rPr kumimoji="1" lang="en-US" altLang="ja-JP" sz="800" i="1" dirty="0">
                <a:solidFill>
                  <a:srgbClr val="FF0000"/>
                </a:solidFill>
                <a:latin typeface="HGSｺﾞｼｯｸM" panose="020B0600000000000000" pitchFamily="50" charset="-128"/>
                <a:ea typeface="HGSｺﾞｼｯｸM" panose="020B0600000000000000" pitchFamily="50" charset="-128"/>
              </a:rPr>
              <a:t>10</a:t>
            </a:r>
            <a:r>
              <a:rPr kumimoji="1" lang="ja-JP" altLang="en-US" sz="800" i="1" dirty="0">
                <a:solidFill>
                  <a:srgbClr val="FF0000"/>
                </a:solidFill>
                <a:latin typeface="HGSｺﾞｼｯｸM" panose="020B0600000000000000" pitchFamily="50" charset="-128"/>
                <a:ea typeface="HGSｺﾞｼｯｸM" panose="020B0600000000000000" pitchFamily="50" charset="-128"/>
              </a:rPr>
              <a:t>％</a:t>
            </a:r>
            <a:r>
              <a:rPr kumimoji="1" lang="ja-JP" altLang="en-US" sz="800" i="1" dirty="0">
                <a:latin typeface="HGSｺﾞｼｯｸM" panose="020B0600000000000000" pitchFamily="50" charset="-128"/>
                <a:ea typeface="HGSｺﾞｼｯｸM" panose="020B0600000000000000" pitchFamily="50" charset="-128"/>
              </a:rPr>
              <a:t>）</a:t>
            </a:r>
          </a:p>
        </p:txBody>
      </p:sp>
      <p:grpSp>
        <p:nvGrpSpPr>
          <p:cNvPr id="42" name="グループ化 41">
            <a:extLst>
              <a:ext uri="{FF2B5EF4-FFF2-40B4-BE49-F238E27FC236}">
                <a16:creationId xmlns:a16="http://schemas.microsoft.com/office/drawing/2014/main" id="{09E4198F-9E89-4378-82B5-2D21E4B27DE7}"/>
              </a:ext>
            </a:extLst>
          </p:cNvPr>
          <p:cNvGrpSpPr/>
          <p:nvPr/>
        </p:nvGrpSpPr>
        <p:grpSpPr bwMode="gray">
          <a:xfrm rot="4677845">
            <a:off x="5111010" y="2617979"/>
            <a:ext cx="360000" cy="324000"/>
            <a:chOff x="1091204" y="177138"/>
            <a:chExt cx="412221" cy="373966"/>
          </a:xfrm>
          <a:effectLst>
            <a:outerShdw blurRad="50800" dist="38100" dir="2700000" algn="tl" rotWithShape="0">
              <a:prstClr val="black">
                <a:alpha val="40000"/>
              </a:prstClr>
            </a:outerShdw>
          </a:effectLst>
        </p:grpSpPr>
        <p:cxnSp>
          <p:nvCxnSpPr>
            <p:cNvPr id="47" name="Straight Arrow Connector 14">
              <a:extLst>
                <a:ext uri="{FF2B5EF4-FFF2-40B4-BE49-F238E27FC236}">
                  <a16:creationId xmlns:a16="http://schemas.microsoft.com/office/drawing/2014/main" id="{E43368F9-2145-4797-8040-A32F2A0E3CD2}"/>
                </a:ext>
              </a:extLst>
            </p:cNvPr>
            <p:cNvCxnSpPr>
              <a:cxnSpLocks/>
            </p:cNvCxnSpPr>
            <p:nvPr/>
          </p:nvCxnSpPr>
          <p:spPr bwMode="gray">
            <a:xfrm rot="19332254">
              <a:off x="1091204" y="440812"/>
              <a:ext cx="88088" cy="110292"/>
            </a:xfrm>
            <a:prstGeom prst="straightConnector1">
              <a:avLst/>
            </a:prstGeom>
            <a:ln w="666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8" name="Straight Arrow Connector 14">
              <a:extLst>
                <a:ext uri="{FF2B5EF4-FFF2-40B4-BE49-F238E27FC236}">
                  <a16:creationId xmlns:a16="http://schemas.microsoft.com/office/drawing/2014/main" id="{5AB200B6-4D60-4425-9332-DE5BFBB04C17}"/>
                </a:ext>
              </a:extLst>
            </p:cNvPr>
            <p:cNvCxnSpPr>
              <a:cxnSpLocks/>
            </p:cNvCxnSpPr>
            <p:nvPr/>
          </p:nvCxnSpPr>
          <p:spPr bwMode="gray">
            <a:xfrm rot="19332254">
              <a:off x="1262123" y="275699"/>
              <a:ext cx="390" cy="110291"/>
            </a:xfrm>
            <a:prstGeom prst="straightConnector1">
              <a:avLst/>
            </a:prstGeom>
            <a:ln w="666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50" name="Straight Arrow Connector 14">
              <a:extLst>
                <a:ext uri="{FF2B5EF4-FFF2-40B4-BE49-F238E27FC236}">
                  <a16:creationId xmlns:a16="http://schemas.microsoft.com/office/drawing/2014/main" id="{6C730741-BF00-487B-8916-0552B83BB87C}"/>
                </a:ext>
              </a:extLst>
            </p:cNvPr>
            <p:cNvCxnSpPr>
              <a:cxnSpLocks/>
            </p:cNvCxnSpPr>
            <p:nvPr/>
          </p:nvCxnSpPr>
          <p:spPr bwMode="gray">
            <a:xfrm rot="19332254" flipH="1">
              <a:off x="1389808" y="177138"/>
              <a:ext cx="113617" cy="110293"/>
            </a:xfrm>
            <a:prstGeom prst="straightConnector1">
              <a:avLst/>
            </a:prstGeom>
            <a:ln w="66675">
              <a:solidFill>
                <a:srgbClr val="FF0000"/>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470681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2"/>
          <p:cNvSpPr txBox="1">
            <a:spLocks/>
          </p:cNvSpPr>
          <p:nvPr/>
        </p:nvSpPr>
        <p:spPr>
          <a:xfrm>
            <a:off x="394683" y="785304"/>
            <a:ext cx="3918702" cy="381026"/>
          </a:xfrm>
          <a:prstGeom prst="rect">
            <a:avLst/>
          </a:prstGeom>
        </p:spPr>
        <p:txBody>
          <a:bodyPr vert="horz" lIns="77913" tIns="38957" rIns="77913" bIns="38957"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b="1" dirty="0">
                <a:latin typeface="メイリオ" panose="020B0604030504040204" pitchFamily="50" charset="-128"/>
                <a:ea typeface="メイリオ" panose="020B0604030504040204" pitchFamily="50" charset="-128"/>
              </a:rPr>
              <a:t>【</a:t>
            </a:r>
            <a:r>
              <a:rPr lang="ja-JP" altLang="en-US" sz="1600" b="1" dirty="0">
                <a:latin typeface="メイリオ" panose="020B0604030504040204" pitchFamily="50" charset="-128"/>
                <a:ea typeface="メイリオ" panose="020B0604030504040204" pitchFamily="50" charset="-128"/>
              </a:rPr>
              <a:t>現行の区分記載請求書等保存方式</a:t>
            </a:r>
            <a:r>
              <a:rPr lang="en-US" altLang="ja-JP" sz="1600" b="1" dirty="0">
                <a:latin typeface="メイリオ" panose="020B0604030504040204" pitchFamily="50" charset="-128"/>
                <a:ea typeface="メイリオ" panose="020B0604030504040204" pitchFamily="50" charset="-128"/>
              </a:rPr>
              <a:t>】</a:t>
            </a:r>
          </a:p>
        </p:txBody>
      </p:sp>
      <p:sp>
        <p:nvSpPr>
          <p:cNvPr id="9" name="サブタイトル 2"/>
          <p:cNvSpPr txBox="1">
            <a:spLocks/>
          </p:cNvSpPr>
          <p:nvPr/>
        </p:nvSpPr>
        <p:spPr>
          <a:xfrm>
            <a:off x="381502" y="1299182"/>
            <a:ext cx="2583346" cy="360567"/>
          </a:xfrm>
          <a:prstGeom prst="rect">
            <a:avLst/>
          </a:prstGeom>
        </p:spPr>
        <p:txBody>
          <a:bodyPr vert="horz" lIns="77913" tIns="38957" rIns="77913" bIns="38957"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65593" indent="-165593">
              <a:lnSpc>
                <a:spcPts val="1108"/>
              </a:lnSpc>
              <a:buNone/>
            </a:pPr>
            <a:r>
              <a:rPr lang="en-US" altLang="ja-JP" sz="969" dirty="0">
                <a:latin typeface="メイリオ" panose="020B0604030504040204" pitchFamily="50" charset="-128"/>
                <a:ea typeface="メイリオ" panose="020B0604030504040204" pitchFamily="50" charset="-128"/>
              </a:rPr>
              <a:t>※</a:t>
            </a:r>
            <a:r>
              <a:rPr lang="ja-JP" altLang="en-US" sz="969" dirty="0">
                <a:latin typeface="メイリオ" panose="020B0604030504040204" pitchFamily="50" charset="-128"/>
                <a:ea typeface="メイリオ" panose="020B0604030504040204" pitchFamily="50" charset="-128"/>
              </a:rPr>
              <a:t>　インボイス制度までの４年間における暫定的な仕入税額控除方式</a:t>
            </a:r>
            <a:endParaRPr lang="en-US" altLang="ja-JP" sz="969" dirty="0">
              <a:latin typeface="HG丸ｺﾞｼｯｸM-PRO" panose="020F0600000000000000" pitchFamily="50" charset="-128"/>
              <a:ea typeface="HG丸ｺﾞｼｯｸM-PRO" panose="020F0600000000000000" pitchFamily="50" charset="-128"/>
            </a:endParaRPr>
          </a:p>
        </p:txBody>
      </p:sp>
      <p:sp>
        <p:nvSpPr>
          <p:cNvPr id="18" name="サブタイトル 2"/>
          <p:cNvSpPr txBox="1">
            <a:spLocks/>
          </p:cNvSpPr>
          <p:nvPr/>
        </p:nvSpPr>
        <p:spPr>
          <a:xfrm>
            <a:off x="2292265" y="2167809"/>
            <a:ext cx="2073022" cy="2159997"/>
          </a:xfrm>
          <a:prstGeom prst="rect">
            <a:avLst/>
          </a:prstGeom>
          <a:ln w="6350">
            <a:noFill/>
            <a:prstDash val="sysDash"/>
          </a:ln>
        </p:spPr>
        <p:txBody>
          <a:bodyPr vert="horz" lIns="77913" tIns="38957" rIns="77913" bIns="38957"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1477"/>
              </a:lnSpc>
              <a:spcBef>
                <a:spcPts val="277"/>
              </a:spcBef>
              <a:buNone/>
            </a:pP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記載事項</a:t>
            </a:r>
            <a:r>
              <a:rPr lang="en-US" altLang="ja-JP" sz="1200" dirty="0">
                <a:latin typeface="メイリオ" panose="020B0604030504040204" pitchFamily="50" charset="-128"/>
                <a:ea typeface="メイリオ" panose="020B0604030504040204" pitchFamily="50" charset="-128"/>
              </a:rPr>
              <a:t>】</a:t>
            </a:r>
          </a:p>
          <a:p>
            <a:pPr marL="0" indent="0">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① 請求書発行者の氏名又は名称</a:t>
            </a:r>
            <a:endParaRPr lang="en-US" altLang="ja-JP" sz="1050" dirty="0">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② 取引年月日</a:t>
            </a:r>
            <a:endParaRPr lang="en-US" altLang="ja-JP" sz="1050" dirty="0">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③ 取引の内容</a:t>
            </a:r>
            <a:endParaRPr lang="en-US" altLang="ja-JP" sz="1050" dirty="0">
              <a:latin typeface="メイリオ" panose="020B0604030504040204" pitchFamily="50" charset="-128"/>
              <a:ea typeface="メイリオ" panose="020B0604030504040204" pitchFamily="50" charset="-128"/>
            </a:endParaRPr>
          </a:p>
          <a:p>
            <a:pPr marL="79133" indent="-79133">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④ </a:t>
            </a:r>
            <a:r>
              <a:rPr lang="ja-JP" altLang="en-US" sz="1050" u="sng" dirty="0">
                <a:solidFill>
                  <a:srgbClr val="FF0000"/>
                </a:solidFill>
                <a:latin typeface="メイリオ" panose="020B0604030504040204" pitchFamily="50" charset="-128"/>
                <a:ea typeface="メイリオ" panose="020B0604030504040204" pitchFamily="50" charset="-128"/>
              </a:rPr>
              <a:t>税率ごとに区分して合計した対価の額（税込）</a:t>
            </a:r>
            <a:endParaRPr lang="en-US" altLang="ja-JP" sz="1050" u="sng" dirty="0">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⑤ </a:t>
            </a:r>
            <a:r>
              <a:rPr lang="ja-JP" altLang="en-US" sz="1050" u="sng" dirty="0">
                <a:solidFill>
                  <a:srgbClr val="FF0000"/>
                </a:solidFill>
                <a:latin typeface="メイリオ" panose="020B0604030504040204" pitchFamily="50" charset="-128"/>
                <a:ea typeface="メイリオ" panose="020B0604030504040204" pitchFamily="50" charset="-128"/>
              </a:rPr>
              <a:t>軽減税率の対象品目である旨</a:t>
            </a:r>
            <a:endParaRPr lang="en-US" altLang="ja-JP" sz="1050" u="sng" dirty="0">
              <a:solidFill>
                <a:srgbClr val="FF0000"/>
              </a:solidFill>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050" dirty="0">
                <a:latin typeface="メイリオ" panose="020B0604030504040204" pitchFamily="50" charset="-128"/>
                <a:ea typeface="メイリオ" panose="020B0604030504040204" pitchFamily="50" charset="-128"/>
              </a:rPr>
              <a:t>⑥ 請求書受領者の氏名又は名称</a:t>
            </a:r>
            <a:endParaRPr lang="en-US" altLang="ja-JP" sz="1050" dirty="0">
              <a:latin typeface="メイリオ" panose="020B0604030504040204" pitchFamily="50" charset="-128"/>
              <a:ea typeface="メイリオ" panose="020B0604030504040204" pitchFamily="50" charset="-128"/>
            </a:endParaRPr>
          </a:p>
        </p:txBody>
      </p:sp>
      <p:sp>
        <p:nvSpPr>
          <p:cNvPr id="23" name="メモ 22"/>
          <p:cNvSpPr/>
          <p:nvPr/>
        </p:nvSpPr>
        <p:spPr>
          <a:xfrm>
            <a:off x="179736" y="2167806"/>
            <a:ext cx="2016000" cy="2160000"/>
          </a:xfrm>
          <a:prstGeom prst="foldedCorner">
            <a:avLst>
              <a:gd name="adj" fmla="val 7423"/>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900" dirty="0">
                <a:solidFill>
                  <a:schemeClr val="tx1"/>
                </a:solidFill>
                <a:latin typeface="HGSｺﾞｼｯｸM" panose="020B0600000000000000" pitchFamily="50" charset="-128"/>
                <a:ea typeface="HGSｺﾞｼｯｸM" panose="020B0600000000000000" pitchFamily="50" charset="-128"/>
              </a:rPr>
              <a:t>請求書</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r>
              <a:rPr lang="ja-JP" altLang="en-US" sz="900" dirty="0">
                <a:solidFill>
                  <a:schemeClr val="tx1"/>
                </a:solidFill>
                <a:latin typeface="HGSｺﾞｼｯｸM" panose="020B0600000000000000" pitchFamily="50" charset="-128"/>
                <a:ea typeface="HGSｺﾞｼｯｸM" panose="020B0600000000000000" pitchFamily="50" charset="-128"/>
              </a:rPr>
              <a:t>○○㈱御中</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●年■月分　請求金額    </a:t>
            </a:r>
            <a:r>
              <a:rPr lang="en-US" altLang="ja-JP" sz="900" dirty="0">
                <a:solidFill>
                  <a:schemeClr val="tx1"/>
                </a:solidFill>
                <a:latin typeface="HGSｺﾞｼｯｸM" panose="020B0600000000000000" pitchFamily="50" charset="-128"/>
                <a:ea typeface="HGSｺﾞｼｯｸM" panose="020B0600000000000000" pitchFamily="50" charset="-128"/>
              </a:rPr>
              <a:t>43,600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　■月１日　割りばし　　　</a:t>
            </a:r>
            <a:r>
              <a:rPr lang="en-US" altLang="ja-JP" sz="900" dirty="0">
                <a:solidFill>
                  <a:schemeClr val="tx1"/>
                </a:solidFill>
                <a:latin typeface="HGSｺﾞｼｯｸM" panose="020B0600000000000000" pitchFamily="50" charset="-128"/>
                <a:ea typeface="HGSｺﾞｼｯｸM" panose="020B0600000000000000" pitchFamily="50" charset="-128"/>
              </a:rPr>
              <a:t>550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　■月３日　牛 　肉  </a:t>
            </a:r>
            <a:r>
              <a:rPr lang="en-US" altLang="ja-JP" sz="900" u="sng" dirty="0">
                <a:solidFill>
                  <a:srgbClr val="FF0000"/>
                </a:solidFill>
                <a:latin typeface="HGSｺﾞｼｯｸM" panose="020B0600000000000000" pitchFamily="50" charset="-128"/>
                <a:ea typeface="HGSｺﾞｼｯｸM" panose="020B0600000000000000" pitchFamily="50" charset="-128"/>
              </a:rPr>
              <a:t>※</a:t>
            </a:r>
            <a:r>
              <a:rPr lang="ja-JP" altLang="en-US" sz="900" dirty="0">
                <a:solidFill>
                  <a:schemeClr val="tx1"/>
                </a:solidFill>
                <a:latin typeface="HGSｺﾞｼｯｸM" panose="020B0600000000000000" pitchFamily="50" charset="-128"/>
                <a:ea typeface="HGSｺﾞｼｯｸM" panose="020B0600000000000000" pitchFamily="50" charset="-128"/>
              </a:rPr>
              <a:t>　</a:t>
            </a:r>
            <a:r>
              <a:rPr lang="en-US" altLang="ja-JP" sz="900" dirty="0">
                <a:solidFill>
                  <a:schemeClr val="tx1"/>
                </a:solidFill>
                <a:latin typeface="HGSｺﾞｼｯｸM" panose="020B0600000000000000" pitchFamily="50" charset="-128"/>
                <a:ea typeface="HGSｺﾞｼｯｸM" panose="020B0600000000000000" pitchFamily="50" charset="-128"/>
              </a:rPr>
              <a:t>5,400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spcAft>
                <a:spcPts val="511"/>
              </a:spcAft>
            </a:pPr>
            <a:r>
              <a:rPr lang="ja-JP" altLang="en-US" sz="900" dirty="0">
                <a:solidFill>
                  <a:schemeClr val="tx1"/>
                </a:solidFill>
                <a:latin typeface="HGSｺﾞｼｯｸM" panose="020B0600000000000000" pitchFamily="50" charset="-128"/>
                <a:ea typeface="HGSｺﾞｼｯｸM" panose="020B0600000000000000" pitchFamily="50" charset="-128"/>
              </a:rPr>
              <a:t>　　　　    合  計 　</a:t>
            </a:r>
            <a:r>
              <a:rPr lang="en-US" altLang="ja-JP" sz="900" dirty="0">
                <a:solidFill>
                  <a:schemeClr val="tx1"/>
                </a:solidFill>
                <a:latin typeface="HGSｺﾞｼｯｸM" panose="020B0600000000000000" pitchFamily="50" charset="-128"/>
                <a:ea typeface="HGSｺﾞｼｯｸM" panose="020B0600000000000000" pitchFamily="50" charset="-128"/>
              </a:rPr>
              <a:t>43,600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a:t>
            </a:r>
            <a:r>
              <a:rPr lang="en-US" altLang="ja-JP" sz="900" u="sng" dirty="0">
                <a:solidFill>
                  <a:srgbClr val="FF0000"/>
                </a:solidFill>
                <a:latin typeface="HGSｺﾞｼｯｸM" panose="020B0600000000000000" pitchFamily="50" charset="-128"/>
                <a:ea typeface="HGSｺﾞｼｯｸM" panose="020B0600000000000000" pitchFamily="50" charset="-128"/>
              </a:rPr>
              <a:t>10</a:t>
            </a:r>
            <a:r>
              <a:rPr lang="ja-JP" altLang="en-US" sz="900" u="sng" dirty="0">
                <a:solidFill>
                  <a:srgbClr val="FF0000"/>
                </a:solidFill>
                <a:latin typeface="HGSｺﾞｼｯｸM" panose="020B0600000000000000" pitchFamily="50" charset="-128"/>
                <a:ea typeface="HGSｺﾞｼｯｸM" panose="020B0600000000000000" pitchFamily="50" charset="-128"/>
              </a:rPr>
              <a:t>％対象　</a:t>
            </a:r>
            <a:r>
              <a:rPr lang="en-US" altLang="ja-JP" sz="900" u="sng" dirty="0">
                <a:solidFill>
                  <a:srgbClr val="FF0000"/>
                </a:solidFill>
                <a:latin typeface="HGSｺﾞｼｯｸM" panose="020B0600000000000000" pitchFamily="50" charset="-128"/>
                <a:ea typeface="HGSｺﾞｼｯｸM" panose="020B0600000000000000" pitchFamily="50" charset="-128"/>
              </a:rPr>
              <a:t>22,000</a:t>
            </a:r>
            <a:r>
              <a:rPr lang="ja-JP" altLang="en-US" sz="900" u="sng" dirty="0">
                <a:solidFill>
                  <a:srgbClr val="FF0000"/>
                </a:solidFill>
                <a:latin typeface="HGSｺﾞｼｯｸM" panose="020B0600000000000000" pitchFamily="50" charset="-128"/>
                <a:ea typeface="HGSｺﾞｼｯｸM" panose="020B0600000000000000" pitchFamily="50" charset="-128"/>
              </a:rPr>
              <a:t>円</a:t>
            </a:r>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a:t>
            </a:r>
            <a:r>
              <a:rPr lang="ja-JP" altLang="en-US" sz="900" u="sng" dirty="0">
                <a:solidFill>
                  <a:srgbClr val="FF0000"/>
                </a:solidFill>
                <a:latin typeface="HGSｺﾞｼｯｸM" panose="020B0600000000000000" pitchFamily="50" charset="-128"/>
                <a:ea typeface="HGSｺﾞｼｯｸM" panose="020B0600000000000000" pitchFamily="50" charset="-128"/>
              </a:rPr>
              <a:t>８％対象　</a:t>
            </a:r>
            <a:r>
              <a:rPr lang="en-US" altLang="ja-JP" sz="900" u="sng" dirty="0">
                <a:solidFill>
                  <a:srgbClr val="FF0000"/>
                </a:solidFill>
                <a:latin typeface="HGSｺﾞｼｯｸM" panose="020B0600000000000000" pitchFamily="50" charset="-128"/>
                <a:ea typeface="HGSｺﾞｼｯｸM" panose="020B0600000000000000" pitchFamily="50" charset="-128"/>
              </a:rPr>
              <a:t>21,600</a:t>
            </a:r>
            <a:r>
              <a:rPr lang="ja-JP" altLang="en-US" sz="900" u="sng" dirty="0">
                <a:solidFill>
                  <a:srgbClr val="FF0000"/>
                </a:solidFill>
                <a:latin typeface="HGSｺﾞｼｯｸM" panose="020B0600000000000000" pitchFamily="50" charset="-128"/>
                <a:ea typeface="HGSｺﾞｼｯｸM" panose="020B0600000000000000" pitchFamily="50" charset="-128"/>
              </a:rPr>
              <a:t>円</a:t>
            </a:r>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spcBef>
                <a:spcPts val="511"/>
              </a:spcBef>
            </a:pPr>
            <a:r>
              <a:rPr lang="en-US" altLang="ja-JP" sz="900" u="sng" dirty="0">
                <a:solidFill>
                  <a:srgbClr val="FF0000"/>
                </a:solidFill>
                <a:latin typeface="HGSｺﾞｼｯｸM" panose="020B0600000000000000" pitchFamily="50" charset="-128"/>
                <a:ea typeface="HGSｺﾞｼｯｸM" panose="020B0600000000000000" pitchFamily="50" charset="-128"/>
              </a:rPr>
              <a:t>※</a:t>
            </a:r>
            <a:r>
              <a:rPr lang="ja-JP" altLang="en-US" sz="900" u="sng" dirty="0">
                <a:solidFill>
                  <a:srgbClr val="FF0000"/>
                </a:solidFill>
                <a:latin typeface="HGSｺﾞｼｯｸM" panose="020B0600000000000000" pitchFamily="50" charset="-128"/>
                <a:ea typeface="HGSｺﾞｼｯｸM" panose="020B0600000000000000" pitchFamily="50" charset="-128"/>
              </a:rPr>
              <a:t>は軽減税率対象</a:t>
            </a:r>
          </a:p>
        </p:txBody>
      </p:sp>
      <p:sp>
        <p:nvSpPr>
          <p:cNvPr id="28" name="サブタイトル 2"/>
          <p:cNvSpPr txBox="1">
            <a:spLocks/>
          </p:cNvSpPr>
          <p:nvPr/>
        </p:nvSpPr>
        <p:spPr>
          <a:xfrm>
            <a:off x="539415" y="1844427"/>
            <a:ext cx="1296642" cy="216421"/>
          </a:xfrm>
          <a:prstGeom prst="rect">
            <a:avLst/>
          </a:prstGeom>
        </p:spPr>
        <p:txBody>
          <a:bodyPr vert="horz" lIns="77913" tIns="38957" rIns="77913" bIns="38957"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292" dirty="0">
                <a:latin typeface="メイリオ" panose="020B0604030504040204" pitchFamily="50" charset="-128"/>
                <a:ea typeface="メイリオ" panose="020B0604030504040204" pitchFamily="50" charset="-128"/>
              </a:rPr>
              <a:t>【</a:t>
            </a:r>
            <a:r>
              <a:rPr lang="ja-JP" altLang="en-US" sz="1292" dirty="0">
                <a:latin typeface="メイリオ" panose="020B0604030504040204" pitchFamily="50" charset="-128"/>
                <a:ea typeface="メイリオ" panose="020B0604030504040204" pitchFamily="50" charset="-128"/>
              </a:rPr>
              <a:t>イメージ</a:t>
            </a:r>
            <a:r>
              <a:rPr lang="en-US" altLang="ja-JP" sz="1292" dirty="0">
                <a:latin typeface="メイリオ" panose="020B0604030504040204" pitchFamily="50" charset="-128"/>
                <a:ea typeface="メイリオ" panose="020B0604030504040204" pitchFamily="50" charset="-128"/>
              </a:rPr>
              <a:t>】</a:t>
            </a:r>
          </a:p>
        </p:txBody>
      </p:sp>
      <p:sp>
        <p:nvSpPr>
          <p:cNvPr id="34" name="サブタイトル 2"/>
          <p:cNvSpPr txBox="1">
            <a:spLocks/>
          </p:cNvSpPr>
          <p:nvPr/>
        </p:nvSpPr>
        <p:spPr>
          <a:xfrm>
            <a:off x="5219823" y="1844427"/>
            <a:ext cx="1296642" cy="216421"/>
          </a:xfrm>
          <a:prstGeom prst="rect">
            <a:avLst/>
          </a:prstGeom>
        </p:spPr>
        <p:txBody>
          <a:bodyPr vert="horz" lIns="77913" tIns="38957" rIns="77913" bIns="38957"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292" dirty="0">
                <a:latin typeface="メイリオ" panose="020B0604030504040204" pitchFamily="50" charset="-128"/>
                <a:ea typeface="メイリオ" panose="020B0604030504040204" pitchFamily="50" charset="-128"/>
              </a:rPr>
              <a:t>【</a:t>
            </a:r>
            <a:r>
              <a:rPr lang="ja-JP" altLang="en-US" sz="1292" dirty="0">
                <a:latin typeface="メイリオ" panose="020B0604030504040204" pitchFamily="50" charset="-128"/>
                <a:ea typeface="メイリオ" panose="020B0604030504040204" pitchFamily="50" charset="-128"/>
              </a:rPr>
              <a:t>イメージ</a:t>
            </a:r>
            <a:r>
              <a:rPr lang="en-US" altLang="ja-JP" sz="1292" dirty="0">
                <a:latin typeface="メイリオ" panose="020B0604030504040204" pitchFamily="50" charset="-128"/>
                <a:ea typeface="メイリオ" panose="020B0604030504040204" pitchFamily="50" charset="-128"/>
              </a:rPr>
              <a:t>】</a:t>
            </a:r>
          </a:p>
        </p:txBody>
      </p:sp>
      <p:sp>
        <p:nvSpPr>
          <p:cNvPr id="39" name="メモ 38"/>
          <p:cNvSpPr/>
          <p:nvPr/>
        </p:nvSpPr>
        <p:spPr>
          <a:xfrm>
            <a:off x="4860256" y="2167806"/>
            <a:ext cx="2016000" cy="2160000"/>
          </a:xfrm>
          <a:prstGeom prst="foldedCorner">
            <a:avLst>
              <a:gd name="adj" fmla="val 7423"/>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ja-JP" altLang="en-US" sz="900" dirty="0">
                <a:solidFill>
                  <a:schemeClr val="tx1"/>
                </a:solidFill>
                <a:latin typeface="HGSｺﾞｼｯｸM" panose="020B0600000000000000" pitchFamily="50" charset="-128"/>
                <a:ea typeface="HGSｺﾞｼｯｸM" panose="020B0600000000000000" pitchFamily="50" charset="-128"/>
              </a:rPr>
              <a:t>請求書</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r>
              <a:rPr lang="ja-JP" altLang="en-US" sz="900" dirty="0">
                <a:solidFill>
                  <a:schemeClr val="tx1"/>
                </a:solidFill>
                <a:latin typeface="HGSｺﾞｼｯｸM" panose="020B0600000000000000" pitchFamily="50" charset="-128"/>
                <a:ea typeface="HGSｺﾞｼｯｸM" panose="020B0600000000000000" pitchFamily="50" charset="-128"/>
              </a:rPr>
              <a:t>○○㈱御中</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　　　　　　㈱△△（</a:t>
            </a:r>
            <a:r>
              <a:rPr lang="ja-JP" altLang="en-US" sz="900" u="sng" dirty="0">
                <a:solidFill>
                  <a:srgbClr val="FF0000"/>
                </a:solidFill>
                <a:latin typeface="HGSｺﾞｼｯｸM" panose="020B0600000000000000" pitchFamily="50" charset="-128"/>
                <a:ea typeface="HGSｺﾞｼｯｸM" panose="020B0600000000000000" pitchFamily="50" charset="-128"/>
              </a:rPr>
              <a:t>Ｔ</a:t>
            </a:r>
            <a:r>
              <a:rPr lang="en-US" altLang="ja-JP" sz="900" u="sng" dirty="0">
                <a:solidFill>
                  <a:srgbClr val="FF0000"/>
                </a:solidFill>
                <a:latin typeface="HGSｺﾞｼｯｸM" panose="020B0600000000000000" pitchFamily="50" charset="-128"/>
                <a:ea typeface="HGSｺﾞｼｯｸM" panose="020B0600000000000000" pitchFamily="50" charset="-128"/>
              </a:rPr>
              <a:t>1234…</a:t>
            </a:r>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ja-JP" altLang="en-US" sz="900" dirty="0">
                <a:solidFill>
                  <a:schemeClr val="tx1"/>
                </a:solidFill>
                <a:latin typeface="HGSｺﾞｼｯｸM" panose="020B0600000000000000" pitchFamily="50" charset="-128"/>
                <a:ea typeface="HGSｺﾞｼｯｸM" panose="020B0600000000000000" pitchFamily="50" charset="-128"/>
              </a:rPr>
              <a:t>●年■月分　請求金額 　</a:t>
            </a:r>
            <a:r>
              <a:rPr lang="en-US" altLang="ja-JP" sz="900" dirty="0">
                <a:solidFill>
                  <a:schemeClr val="tx1"/>
                </a:solidFill>
                <a:latin typeface="HGSｺﾞｼｯｸM" panose="020B0600000000000000" pitchFamily="50" charset="-128"/>
                <a:ea typeface="HGSｺﾞｼｯｸM" panose="020B0600000000000000" pitchFamily="50" charset="-128"/>
              </a:rPr>
              <a:t>43,600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　■月１日　割りばし　　　</a:t>
            </a:r>
            <a:r>
              <a:rPr lang="en-US" altLang="ja-JP" sz="900" dirty="0">
                <a:solidFill>
                  <a:schemeClr val="tx1"/>
                </a:solidFill>
                <a:latin typeface="HGSｺﾞｼｯｸM" panose="020B0600000000000000" pitchFamily="50" charset="-128"/>
                <a:ea typeface="HGSｺﾞｼｯｸM" panose="020B0600000000000000" pitchFamily="50" charset="-128"/>
              </a:rPr>
              <a:t>550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　■月３日　牛 　肉  </a:t>
            </a:r>
            <a:r>
              <a:rPr lang="en-US" altLang="ja-JP" sz="900" dirty="0">
                <a:solidFill>
                  <a:schemeClr val="tx1"/>
                </a:solidFill>
                <a:latin typeface="HGSｺﾞｼｯｸM" panose="020B0600000000000000" pitchFamily="50" charset="-128"/>
                <a:ea typeface="HGSｺﾞｼｯｸM" panose="020B0600000000000000" pitchFamily="50" charset="-128"/>
              </a:rPr>
              <a:t>※</a:t>
            </a:r>
            <a:r>
              <a:rPr lang="ja-JP" altLang="en-US" sz="900" dirty="0">
                <a:solidFill>
                  <a:schemeClr val="tx1"/>
                </a:solidFill>
                <a:latin typeface="HGSｺﾞｼｯｸM" panose="020B0600000000000000" pitchFamily="50" charset="-128"/>
                <a:ea typeface="HGSｺﾞｼｯｸM" panose="020B0600000000000000" pitchFamily="50" charset="-128"/>
              </a:rPr>
              <a:t>　</a:t>
            </a:r>
            <a:r>
              <a:rPr lang="en-US" altLang="ja-JP" sz="900" dirty="0">
                <a:solidFill>
                  <a:schemeClr val="tx1"/>
                </a:solidFill>
                <a:latin typeface="HGSｺﾞｼｯｸM" panose="020B0600000000000000" pitchFamily="50" charset="-128"/>
                <a:ea typeface="HGSｺﾞｼｯｸM" panose="020B0600000000000000" pitchFamily="50" charset="-128"/>
              </a:rPr>
              <a:t>5,400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r>
              <a:rPr lang="ja-JP" altLang="en-US" sz="900" dirty="0">
                <a:solidFill>
                  <a:schemeClr val="tx1"/>
                </a:solidFill>
                <a:latin typeface="HGSｺﾞｼｯｸM" panose="020B0600000000000000" pitchFamily="50" charset="-128"/>
                <a:ea typeface="HGSｺﾞｼｯｸM" panose="020B0600000000000000" pitchFamily="50" charset="-128"/>
              </a:rPr>
              <a:t>：</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dist">
              <a:spcAft>
                <a:spcPts val="511"/>
              </a:spcAft>
            </a:pPr>
            <a:r>
              <a:rPr lang="ja-JP" altLang="en-US" sz="900" dirty="0">
                <a:solidFill>
                  <a:schemeClr val="tx1"/>
                </a:solidFill>
                <a:latin typeface="HGSｺﾞｼｯｸM" panose="020B0600000000000000" pitchFamily="50" charset="-128"/>
                <a:ea typeface="HGSｺﾞｼｯｸM" panose="020B0600000000000000" pitchFamily="50" charset="-128"/>
              </a:rPr>
              <a:t>　　　　    合  計 　</a:t>
            </a:r>
            <a:r>
              <a:rPr lang="en-US" altLang="ja-JP" sz="900" dirty="0">
                <a:solidFill>
                  <a:schemeClr val="tx1"/>
                </a:solidFill>
                <a:latin typeface="HGSｺﾞｼｯｸM" panose="020B0600000000000000" pitchFamily="50" charset="-128"/>
                <a:ea typeface="HGSｺﾞｼｯｸM" panose="020B0600000000000000" pitchFamily="50" charset="-128"/>
              </a:rPr>
              <a:t>43,600</a:t>
            </a:r>
            <a:r>
              <a:rPr lang="ja-JP" altLang="en-US" sz="900" dirty="0">
                <a:solidFill>
                  <a:schemeClr val="tx1"/>
                </a:solidFill>
                <a:latin typeface="HGSｺﾞｼｯｸM" panose="020B0600000000000000" pitchFamily="50" charset="-128"/>
                <a:ea typeface="HGSｺﾞｼｯｸM" panose="020B0600000000000000" pitchFamily="50" charset="-128"/>
              </a:rPr>
              <a:t>円</a:t>
            </a:r>
            <a:endParaRPr lang="en-US" altLang="ja-JP" sz="900" dirty="0">
              <a:solidFill>
                <a:schemeClr val="tx1"/>
              </a:solidFill>
              <a:latin typeface="HGSｺﾞｼｯｸM" panose="020B0600000000000000" pitchFamily="50" charset="-128"/>
              <a:ea typeface="HGSｺﾞｼｯｸM" panose="020B0600000000000000" pitchFamily="50" charset="-128"/>
            </a:endParaRPr>
          </a:p>
          <a:p>
            <a:pPr algn="r"/>
            <a:r>
              <a:rPr lang="en-US" altLang="ja-JP" sz="900" u="sng" dirty="0">
                <a:solidFill>
                  <a:srgbClr val="FF0000"/>
                </a:solidFill>
                <a:latin typeface="HGSｺﾞｼｯｸM" panose="020B0600000000000000" pitchFamily="50" charset="-128"/>
                <a:ea typeface="HGSｺﾞｼｯｸM" panose="020B0600000000000000" pitchFamily="50" charset="-128"/>
              </a:rPr>
              <a:t>10</a:t>
            </a:r>
            <a:r>
              <a:rPr lang="ja-JP" altLang="en-US" sz="900" u="sng" dirty="0">
                <a:solidFill>
                  <a:srgbClr val="FF0000"/>
                </a:solidFill>
                <a:latin typeface="HGSｺﾞｼｯｸM" panose="020B0600000000000000" pitchFamily="50" charset="-128"/>
                <a:ea typeface="HGSｺﾞｼｯｸM" panose="020B0600000000000000" pitchFamily="50" charset="-128"/>
              </a:rPr>
              <a:t>％</a:t>
            </a:r>
            <a:r>
              <a:rPr lang="ja-JP" altLang="en-US" sz="900" dirty="0">
                <a:solidFill>
                  <a:schemeClr val="tx1"/>
                </a:solidFill>
                <a:latin typeface="HGSｺﾞｼｯｸM" panose="020B0600000000000000" pitchFamily="50" charset="-128"/>
                <a:ea typeface="HGSｺﾞｼｯｸM" panose="020B0600000000000000" pitchFamily="50" charset="-128"/>
              </a:rPr>
              <a:t>対象 </a:t>
            </a:r>
            <a:r>
              <a:rPr lang="en-US" altLang="ja-JP" sz="900" dirty="0">
                <a:solidFill>
                  <a:schemeClr val="tx1"/>
                </a:solidFill>
                <a:latin typeface="HGSｺﾞｼｯｸM" panose="020B0600000000000000" pitchFamily="50" charset="-128"/>
                <a:ea typeface="HGSｺﾞｼｯｸM" panose="020B0600000000000000" pitchFamily="50" charset="-128"/>
              </a:rPr>
              <a:t>22,000</a:t>
            </a:r>
            <a:r>
              <a:rPr lang="ja-JP" altLang="en-US" sz="900" dirty="0">
                <a:solidFill>
                  <a:schemeClr val="tx1"/>
                </a:solidFill>
                <a:latin typeface="HGSｺﾞｼｯｸM" panose="020B0600000000000000" pitchFamily="50" charset="-128"/>
                <a:ea typeface="HGSｺﾞｼｯｸM" panose="020B0600000000000000" pitchFamily="50" charset="-128"/>
              </a:rPr>
              <a:t>円 内税　</a:t>
            </a:r>
            <a:r>
              <a:rPr lang="en-US" altLang="ja-JP" sz="900" u="sng" dirty="0">
                <a:solidFill>
                  <a:srgbClr val="FF0000"/>
                </a:solidFill>
                <a:latin typeface="HGSｺﾞｼｯｸM" panose="020B0600000000000000" pitchFamily="50" charset="-128"/>
                <a:ea typeface="HGSｺﾞｼｯｸM" panose="020B0600000000000000" pitchFamily="50" charset="-128"/>
              </a:rPr>
              <a:t>2,000</a:t>
            </a:r>
            <a:r>
              <a:rPr lang="ja-JP" altLang="en-US" sz="900" u="sng" dirty="0">
                <a:solidFill>
                  <a:srgbClr val="FF0000"/>
                </a:solidFill>
                <a:latin typeface="HGSｺﾞｼｯｸM" panose="020B0600000000000000" pitchFamily="50" charset="-128"/>
                <a:ea typeface="HGSｺﾞｼｯｸM" panose="020B0600000000000000" pitchFamily="50" charset="-128"/>
              </a:rPr>
              <a:t>円</a:t>
            </a:r>
            <a:endParaRPr lang="en-US" altLang="ja-JP" sz="900" u="sng" dirty="0">
              <a:solidFill>
                <a:srgbClr val="FF0000"/>
              </a:solidFill>
              <a:latin typeface="HGSｺﾞｼｯｸM" panose="020B0600000000000000" pitchFamily="50" charset="-128"/>
              <a:ea typeface="HGSｺﾞｼｯｸM" panose="020B0600000000000000" pitchFamily="50" charset="-128"/>
            </a:endParaRPr>
          </a:p>
          <a:p>
            <a:pPr algn="r"/>
            <a:r>
              <a:rPr lang="ja-JP" altLang="en-US" sz="900" u="sng" dirty="0">
                <a:solidFill>
                  <a:srgbClr val="FF0000"/>
                </a:solidFill>
                <a:latin typeface="HGSｺﾞｼｯｸM" panose="020B0600000000000000" pitchFamily="50" charset="-128"/>
                <a:ea typeface="HGSｺﾞｼｯｸM" panose="020B0600000000000000" pitchFamily="50" charset="-128"/>
              </a:rPr>
              <a:t>８％</a:t>
            </a:r>
            <a:r>
              <a:rPr lang="ja-JP" altLang="en-US" sz="900" dirty="0">
                <a:solidFill>
                  <a:schemeClr val="tx1"/>
                </a:solidFill>
                <a:latin typeface="HGSｺﾞｼｯｸM" panose="020B0600000000000000" pitchFamily="50" charset="-128"/>
                <a:ea typeface="HGSｺﾞｼｯｸM" panose="020B0600000000000000" pitchFamily="50" charset="-128"/>
              </a:rPr>
              <a:t>対象 </a:t>
            </a:r>
            <a:r>
              <a:rPr lang="en-US" altLang="ja-JP" sz="900" dirty="0">
                <a:solidFill>
                  <a:schemeClr val="tx1"/>
                </a:solidFill>
                <a:latin typeface="HGSｺﾞｼｯｸM" panose="020B0600000000000000" pitchFamily="50" charset="-128"/>
                <a:ea typeface="HGSｺﾞｼｯｸM" panose="020B0600000000000000" pitchFamily="50" charset="-128"/>
              </a:rPr>
              <a:t>21,600</a:t>
            </a:r>
            <a:r>
              <a:rPr lang="ja-JP" altLang="en-US" sz="900" dirty="0">
                <a:solidFill>
                  <a:schemeClr val="tx1"/>
                </a:solidFill>
                <a:latin typeface="HGSｺﾞｼｯｸM" panose="020B0600000000000000" pitchFamily="50" charset="-128"/>
                <a:ea typeface="HGSｺﾞｼｯｸM" panose="020B0600000000000000" pitchFamily="50" charset="-128"/>
              </a:rPr>
              <a:t>円 内税　</a:t>
            </a:r>
            <a:r>
              <a:rPr lang="en-US" altLang="ja-JP" sz="900" u="sng" dirty="0">
                <a:solidFill>
                  <a:srgbClr val="FF0000"/>
                </a:solidFill>
                <a:latin typeface="HGSｺﾞｼｯｸM" panose="020B0600000000000000" pitchFamily="50" charset="-128"/>
                <a:ea typeface="HGSｺﾞｼｯｸM" panose="020B0600000000000000" pitchFamily="50" charset="-128"/>
              </a:rPr>
              <a:t>1,600</a:t>
            </a:r>
            <a:r>
              <a:rPr lang="ja-JP" altLang="en-US" sz="900" u="sng" dirty="0">
                <a:solidFill>
                  <a:srgbClr val="FF0000"/>
                </a:solidFill>
                <a:latin typeface="HGSｺﾞｼｯｸM" panose="020B0600000000000000" pitchFamily="50" charset="-128"/>
                <a:ea typeface="HGSｺﾞｼｯｸM" panose="020B0600000000000000" pitchFamily="50" charset="-128"/>
              </a:rPr>
              <a:t>円</a:t>
            </a:r>
            <a:endParaRPr lang="en-US" altLang="ja-JP" sz="900" u="sng" dirty="0">
              <a:solidFill>
                <a:srgbClr val="FF0000"/>
              </a:solidFill>
              <a:latin typeface="HGSｺﾞｼｯｸM" panose="020B0600000000000000" pitchFamily="50" charset="-128"/>
              <a:ea typeface="HGSｺﾞｼｯｸM" panose="020B0600000000000000" pitchFamily="50" charset="-128"/>
            </a:endParaRPr>
          </a:p>
          <a:p>
            <a:pPr>
              <a:spcBef>
                <a:spcPts val="511"/>
              </a:spcBef>
            </a:pPr>
            <a:r>
              <a:rPr lang="en-US" altLang="ja-JP" sz="900" dirty="0">
                <a:solidFill>
                  <a:schemeClr val="tx1"/>
                </a:solidFill>
                <a:latin typeface="HGSｺﾞｼｯｸM" panose="020B0600000000000000" pitchFamily="50" charset="-128"/>
                <a:ea typeface="HGSｺﾞｼｯｸM" panose="020B0600000000000000" pitchFamily="50" charset="-128"/>
              </a:rPr>
              <a:t>※</a:t>
            </a:r>
            <a:r>
              <a:rPr lang="ja-JP" altLang="en-US" sz="900" dirty="0">
                <a:solidFill>
                  <a:schemeClr val="tx1"/>
                </a:solidFill>
                <a:latin typeface="HGSｺﾞｼｯｸM" panose="020B0600000000000000" pitchFamily="50" charset="-128"/>
                <a:ea typeface="HGSｺﾞｼｯｸM" panose="020B0600000000000000" pitchFamily="50" charset="-128"/>
              </a:rPr>
              <a:t>は軽減税率対象</a:t>
            </a:r>
          </a:p>
        </p:txBody>
      </p:sp>
      <p:sp>
        <p:nvSpPr>
          <p:cNvPr id="13" name="テキスト ボックス 12"/>
          <p:cNvSpPr txBox="1"/>
          <p:nvPr/>
        </p:nvSpPr>
        <p:spPr>
          <a:xfrm>
            <a:off x="3059832" y="1346923"/>
            <a:ext cx="1260000" cy="252000"/>
          </a:xfrm>
          <a:prstGeom prst="rect">
            <a:avLst/>
          </a:prstGeom>
          <a:noFill/>
          <a:ln>
            <a:solidFill>
              <a:schemeClr val="tx1">
                <a:lumMod val="50000"/>
                <a:lumOff val="50000"/>
              </a:schemeClr>
            </a:solidFill>
          </a:ln>
        </p:spPr>
        <p:txBody>
          <a:bodyPr wrap="square" rtlCol="0" anchor="ctr">
            <a:spAutoFit/>
          </a:bodyPr>
          <a:lstStyle/>
          <a:p>
            <a:pPr algn="ctr"/>
            <a:r>
              <a:rPr lang="ja-JP" altLang="en-US" sz="1000" dirty="0">
                <a:latin typeface="メイリオ" panose="020B0604030504040204" pitchFamily="50" charset="-128"/>
                <a:ea typeface="メイリオ" panose="020B0604030504040204" pitchFamily="50" charset="-128"/>
              </a:rPr>
              <a:t>～令和５年</a:t>
            </a:r>
            <a:r>
              <a:rPr lang="en-US" altLang="ja-JP" sz="1000" dirty="0">
                <a:latin typeface="メイリオ" panose="020B0604030504040204" pitchFamily="50" charset="-128"/>
                <a:ea typeface="メイリオ" panose="020B0604030504040204" pitchFamily="50" charset="-128"/>
              </a:rPr>
              <a:t>9</a:t>
            </a:r>
            <a:r>
              <a:rPr lang="ja-JP" altLang="en-US" sz="1000" dirty="0">
                <a:latin typeface="メイリオ" panose="020B0604030504040204" pitchFamily="50" charset="-128"/>
                <a:ea typeface="メイリオ" panose="020B0604030504040204" pitchFamily="50" charset="-128"/>
              </a:rPr>
              <a:t>月</a:t>
            </a:r>
          </a:p>
        </p:txBody>
      </p:sp>
      <p:sp>
        <p:nvSpPr>
          <p:cNvPr id="20" name="サブタイトル 2"/>
          <p:cNvSpPr txBox="1">
            <a:spLocks/>
          </p:cNvSpPr>
          <p:nvPr/>
        </p:nvSpPr>
        <p:spPr>
          <a:xfrm>
            <a:off x="7015990" y="2167806"/>
            <a:ext cx="2164522" cy="1910515"/>
          </a:xfrm>
          <a:prstGeom prst="rect">
            <a:avLst/>
          </a:prstGeom>
          <a:ln w="6350">
            <a:noFill/>
            <a:prstDash val="sysDash"/>
          </a:ln>
        </p:spPr>
        <p:txBody>
          <a:bodyPr vert="horz" lIns="77913" tIns="38957" rIns="77913" bIns="38957"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1477"/>
              </a:lnSpc>
              <a:spcBef>
                <a:spcPts val="277"/>
              </a:spcBef>
              <a:buNone/>
            </a:pP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記載事項</a:t>
            </a:r>
            <a:r>
              <a:rPr lang="en-US" altLang="ja-JP" sz="1200" dirty="0">
                <a:latin typeface="メイリオ" panose="020B0604030504040204" pitchFamily="50" charset="-128"/>
                <a:ea typeface="メイリオ" panose="020B0604030504040204" pitchFamily="50" charset="-128"/>
              </a:rPr>
              <a:t>】</a:t>
            </a:r>
          </a:p>
          <a:p>
            <a:pPr marL="0" indent="0">
              <a:lnSpc>
                <a:spcPts val="1477"/>
              </a:lnSpc>
              <a:spcBef>
                <a:spcPts val="277"/>
              </a:spcBef>
              <a:buNone/>
            </a:pPr>
            <a:r>
              <a:rPr lang="ja-JP" altLang="en-US" sz="1200" dirty="0">
                <a:latin typeface="メイリオ" panose="020B0604030504040204" pitchFamily="50" charset="-128"/>
                <a:ea typeface="メイリオ" panose="020B0604030504040204" pitchFamily="50" charset="-128"/>
              </a:rPr>
              <a:t>区分記載請求書に以下の事項が追加されたもの</a:t>
            </a:r>
            <a:endParaRPr lang="en-US" altLang="ja-JP" sz="1200" dirty="0">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200" dirty="0">
                <a:latin typeface="メイリオ" panose="020B0604030504040204" pitchFamily="50" charset="-128"/>
                <a:ea typeface="メイリオ" panose="020B0604030504040204" pitchFamily="50" charset="-128"/>
              </a:rPr>
              <a:t>① </a:t>
            </a:r>
            <a:r>
              <a:rPr lang="ja-JP" altLang="en-US" sz="1200" u="sng" dirty="0">
                <a:solidFill>
                  <a:srgbClr val="FF0000"/>
                </a:solidFill>
                <a:latin typeface="メイリオ" panose="020B0604030504040204" pitchFamily="50" charset="-128"/>
                <a:ea typeface="メイリオ" panose="020B0604030504040204" pitchFamily="50" charset="-128"/>
              </a:rPr>
              <a:t>登録番号</a:t>
            </a:r>
            <a:endParaRPr lang="en-US" altLang="ja-JP" sz="1200" u="sng" dirty="0">
              <a:solidFill>
                <a:srgbClr val="FF0000"/>
              </a:solidFill>
              <a:latin typeface="メイリオ" panose="020B0604030504040204" pitchFamily="50" charset="-128"/>
              <a:ea typeface="メイリオ" panose="020B0604030504040204" pitchFamily="50" charset="-128"/>
            </a:endParaRPr>
          </a:p>
          <a:p>
            <a:pPr marL="0" indent="0">
              <a:lnSpc>
                <a:spcPts val="1477"/>
              </a:lnSpc>
              <a:spcBef>
                <a:spcPts val="0"/>
              </a:spcBef>
              <a:buNone/>
            </a:pPr>
            <a:r>
              <a:rPr lang="ja-JP" altLang="en-US" sz="1000" dirty="0">
                <a:solidFill>
                  <a:prstClr val="black"/>
                </a:solidFill>
                <a:latin typeface="メイリオ" panose="020B0604030504040204" pitchFamily="50" charset="-128"/>
                <a:ea typeface="メイリオ" panose="020B0604030504040204" pitchFamily="50" charset="-128"/>
              </a:rPr>
              <a:t>　</a:t>
            </a:r>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課税事業者のみ登録可</a:t>
            </a:r>
            <a:r>
              <a:rPr lang="en-US" altLang="ja-JP" sz="1000" dirty="0">
                <a:solidFill>
                  <a:prstClr val="black"/>
                </a:solidFill>
                <a:latin typeface="メイリオ" panose="020B0604030504040204" pitchFamily="50" charset="-128"/>
                <a:ea typeface="メイリオ" panose="020B0604030504040204" pitchFamily="50" charset="-128"/>
              </a:rPr>
              <a:t>》</a:t>
            </a:r>
            <a:endParaRPr lang="en-US" altLang="ja-JP" sz="1000" u="sng" dirty="0">
              <a:solidFill>
                <a:srgbClr val="FF0000"/>
              </a:solidFill>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200" dirty="0">
                <a:latin typeface="メイリオ" panose="020B0604030504040204" pitchFamily="50" charset="-128"/>
                <a:ea typeface="メイリオ" panose="020B0604030504040204" pitchFamily="50" charset="-128"/>
              </a:rPr>
              <a:t>② </a:t>
            </a:r>
            <a:r>
              <a:rPr lang="ja-JP" altLang="en-US" sz="1200" u="sng" dirty="0">
                <a:solidFill>
                  <a:srgbClr val="FF0000"/>
                </a:solidFill>
                <a:latin typeface="メイリオ" panose="020B0604030504040204" pitchFamily="50" charset="-128"/>
                <a:ea typeface="メイリオ" panose="020B0604030504040204" pitchFamily="50" charset="-128"/>
              </a:rPr>
              <a:t>適用税率</a:t>
            </a:r>
            <a:endParaRPr lang="en-US" altLang="ja-JP" sz="1200" u="sng" dirty="0">
              <a:solidFill>
                <a:srgbClr val="FF0000"/>
              </a:solidFill>
              <a:latin typeface="メイリオ" panose="020B0604030504040204" pitchFamily="50" charset="-128"/>
              <a:ea typeface="メイリオ" panose="020B0604030504040204" pitchFamily="50" charset="-128"/>
            </a:endParaRPr>
          </a:p>
          <a:p>
            <a:pPr marL="0" indent="0">
              <a:lnSpc>
                <a:spcPts val="1477"/>
              </a:lnSpc>
              <a:spcBef>
                <a:spcPts val="277"/>
              </a:spcBef>
              <a:buNone/>
            </a:pPr>
            <a:r>
              <a:rPr lang="ja-JP" altLang="en-US" sz="1200" dirty="0">
                <a:latin typeface="メイリオ" panose="020B0604030504040204" pitchFamily="50" charset="-128"/>
                <a:ea typeface="メイリオ" panose="020B0604030504040204" pitchFamily="50" charset="-128"/>
              </a:rPr>
              <a:t>③ </a:t>
            </a:r>
            <a:r>
              <a:rPr lang="ja-JP" altLang="en-US" sz="1200" u="sng" dirty="0">
                <a:solidFill>
                  <a:srgbClr val="FF0000"/>
                </a:solidFill>
                <a:latin typeface="メイリオ" panose="020B0604030504040204" pitchFamily="50" charset="-128"/>
                <a:ea typeface="メイリオ" panose="020B0604030504040204" pitchFamily="50" charset="-128"/>
              </a:rPr>
              <a:t>消費税額</a:t>
            </a:r>
            <a:endParaRPr lang="en-US" altLang="ja-JP" sz="1200" u="sng" dirty="0">
              <a:solidFill>
                <a:srgbClr val="FF0000"/>
              </a:solidFill>
              <a:latin typeface="メイリオ" panose="020B0604030504040204" pitchFamily="50" charset="-128"/>
              <a:ea typeface="メイリオ" panose="020B0604030504040204" pitchFamily="50" charset="-128"/>
            </a:endParaRPr>
          </a:p>
        </p:txBody>
      </p:sp>
      <p:sp>
        <p:nvSpPr>
          <p:cNvPr id="21" name="サブタイトル 2"/>
          <p:cNvSpPr txBox="1">
            <a:spLocks/>
          </p:cNvSpPr>
          <p:nvPr/>
        </p:nvSpPr>
        <p:spPr>
          <a:xfrm>
            <a:off x="4678114" y="764704"/>
            <a:ext cx="4286373" cy="381026"/>
          </a:xfrm>
          <a:prstGeom prst="rect">
            <a:avLst/>
          </a:prstGeom>
        </p:spPr>
        <p:txBody>
          <a:bodyPr vert="horz" lIns="77913" tIns="38957" rIns="77913" bIns="38957"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en-US" altLang="ja-JP" sz="1600" b="1" dirty="0">
                <a:latin typeface="メイリオ" panose="020B0604030504040204" pitchFamily="50" charset="-128"/>
                <a:ea typeface="メイリオ" panose="020B0604030504040204" pitchFamily="50" charset="-128"/>
              </a:rPr>
              <a:t>【</a:t>
            </a:r>
            <a:r>
              <a:rPr lang="ja-JP" altLang="en-US" sz="1600" b="1" dirty="0">
                <a:latin typeface="メイリオ" panose="020B0604030504040204" pitchFamily="50" charset="-128"/>
                <a:ea typeface="メイリオ" panose="020B0604030504040204" pitchFamily="50" charset="-128"/>
              </a:rPr>
              <a:t>インボイス制度</a:t>
            </a:r>
            <a:r>
              <a:rPr lang="en-US" altLang="ja-JP" sz="1600" b="1" dirty="0">
                <a:latin typeface="メイリオ" panose="020B0604030504040204" pitchFamily="50" charset="-128"/>
                <a:ea typeface="メイリオ" panose="020B0604030504040204" pitchFamily="50" charset="-128"/>
              </a:rPr>
              <a:t>】</a:t>
            </a:r>
          </a:p>
        </p:txBody>
      </p:sp>
      <p:cxnSp>
        <p:nvCxnSpPr>
          <p:cNvPr id="5" name="直線コネクタ 4"/>
          <p:cNvCxnSpPr/>
          <p:nvPr/>
        </p:nvCxnSpPr>
        <p:spPr>
          <a:xfrm flipH="1">
            <a:off x="4451540" y="867134"/>
            <a:ext cx="35757" cy="37440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6" name="右矢印 5"/>
          <p:cNvSpPr/>
          <p:nvPr/>
        </p:nvSpPr>
        <p:spPr>
          <a:xfrm>
            <a:off x="4363013" y="2724085"/>
            <a:ext cx="265846" cy="606669"/>
          </a:xfrm>
          <a:prstGeom prst="rightArrow">
            <a:avLst/>
          </a:prstGeom>
          <a:solidFill>
            <a:srgbClr val="E7F0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テキスト ボックス 26"/>
          <p:cNvSpPr txBox="1"/>
          <p:nvPr/>
        </p:nvSpPr>
        <p:spPr>
          <a:xfrm>
            <a:off x="4654763" y="1346923"/>
            <a:ext cx="1260000" cy="252000"/>
          </a:xfrm>
          <a:prstGeom prst="rect">
            <a:avLst/>
          </a:prstGeom>
          <a:noFill/>
          <a:ln>
            <a:solidFill>
              <a:schemeClr val="tx1">
                <a:lumMod val="50000"/>
                <a:lumOff val="50000"/>
              </a:schemeClr>
            </a:solidFill>
          </a:ln>
        </p:spPr>
        <p:txBody>
          <a:bodyPr wrap="square" rtlCol="0" anchor="ctr">
            <a:spAutoFit/>
          </a:bodyPr>
          <a:lstStyle/>
          <a:p>
            <a:pPr algn="ctr"/>
            <a:r>
              <a:rPr lang="ja-JP" altLang="en-US" sz="1000" dirty="0">
                <a:latin typeface="メイリオ" panose="020B0604030504040204" pitchFamily="50" charset="-128"/>
                <a:ea typeface="メイリオ" panose="020B0604030504040204" pitchFamily="50" charset="-128"/>
              </a:rPr>
              <a:t>令和５年</a:t>
            </a:r>
            <a:r>
              <a:rPr lang="en-US" altLang="ja-JP" sz="1000" dirty="0">
                <a:latin typeface="メイリオ" panose="020B0604030504040204" pitchFamily="50" charset="-128"/>
                <a:ea typeface="メイリオ" panose="020B0604030504040204" pitchFamily="50" charset="-128"/>
              </a:rPr>
              <a:t>10</a:t>
            </a:r>
            <a:r>
              <a:rPr lang="ja-JP" altLang="en-US" sz="1000" dirty="0">
                <a:latin typeface="メイリオ" panose="020B0604030504040204" pitchFamily="50" charset="-128"/>
                <a:ea typeface="メイリオ" panose="020B0604030504040204" pitchFamily="50" charset="-128"/>
              </a:rPr>
              <a:t>月～</a:t>
            </a:r>
          </a:p>
        </p:txBody>
      </p:sp>
    </p:spTree>
    <p:extLst>
      <p:ext uri="{BB962C8B-B14F-4D97-AF65-F5344CB8AC3E}">
        <p14:creationId xmlns:p14="http://schemas.microsoft.com/office/powerpoint/2010/main" val="1229193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179512" y="2910277"/>
            <a:ext cx="8748972" cy="3498028"/>
            <a:chOff x="-2" y="6939294"/>
            <a:chExt cx="6848594" cy="2628000"/>
          </a:xfrm>
        </p:grpSpPr>
        <p:sp>
          <p:nvSpPr>
            <p:cNvPr id="3" name="角丸四角形 2"/>
            <p:cNvSpPr/>
            <p:nvPr/>
          </p:nvSpPr>
          <p:spPr bwMode="gray">
            <a:xfrm>
              <a:off x="-2" y="6939294"/>
              <a:ext cx="6820410" cy="2628000"/>
            </a:xfrm>
            <a:prstGeom prst="roundRect">
              <a:avLst>
                <a:gd name="adj" fmla="val 493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bwMode="gray">
            <a:xfrm>
              <a:off x="28182" y="9242524"/>
              <a:ext cx="6820410" cy="300595"/>
            </a:xfrm>
            <a:prstGeom prst="rect">
              <a:avLst/>
            </a:prstGeom>
            <a:noFill/>
            <a:ln>
              <a:noFill/>
            </a:ln>
          </p:spPr>
          <p:txBody>
            <a:bodyPr wrap="square" rtlCol="0">
              <a:spAutoFit/>
            </a:bodyPr>
            <a:lstStyle/>
            <a:p>
              <a:pPr marL="154800" indent="-154800" algn="just">
                <a:lnSpc>
                  <a:spcPts val="1200"/>
                </a:lnSpc>
              </a:pP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　この経過措置による仕入税額控除</a:t>
              </a:r>
              <a:r>
                <a:rPr lang="ja-JP" altLang="ja-JP" sz="1000" dirty="0">
                  <a:latin typeface="メイリオ" panose="020B0604030504040204" pitchFamily="50" charset="-128"/>
                  <a:ea typeface="メイリオ" panose="020B0604030504040204" pitchFamily="50" charset="-128"/>
                </a:rPr>
                <a:t>の適用に</a:t>
              </a:r>
              <a:r>
                <a:rPr lang="ja-JP" altLang="en-US" sz="1000" dirty="0">
                  <a:latin typeface="メイリオ" panose="020B0604030504040204" pitchFamily="50" charset="-128"/>
                  <a:ea typeface="メイリオ" panose="020B0604030504040204" pitchFamily="50" charset="-128"/>
                </a:rPr>
                <a:t>当</a:t>
              </a:r>
              <a:r>
                <a:rPr lang="ja-JP" altLang="ja-JP" sz="1000" dirty="0">
                  <a:latin typeface="メイリオ" panose="020B0604030504040204" pitchFamily="50" charset="-128"/>
                  <a:ea typeface="メイリオ" panose="020B0604030504040204" pitchFamily="50" charset="-128"/>
                </a:rPr>
                <a:t>たっては、免税事業者等から受領する区分記載請求書等と同様の事項が記載された請求書等の保存と</a:t>
              </a:r>
              <a:r>
                <a:rPr lang="ja-JP" altLang="en-US" sz="1000" dirty="0">
                  <a:latin typeface="メイリオ" panose="020B0604030504040204" pitchFamily="50" charset="-128"/>
                  <a:ea typeface="メイリオ" panose="020B0604030504040204" pitchFamily="50" charset="-128"/>
                </a:rPr>
                <a:t>この</a:t>
              </a:r>
              <a:r>
                <a:rPr lang="ja-JP" altLang="ja-JP" sz="1000" dirty="0">
                  <a:latin typeface="メイリオ" panose="020B0604030504040204" pitchFamily="50" charset="-128"/>
                  <a:ea typeface="メイリオ" panose="020B0604030504040204" pitchFamily="50" charset="-128"/>
                </a:rPr>
                <a:t>経過措置の適用を受ける旨（</a:t>
              </a:r>
              <a:r>
                <a:rPr lang="en-US" altLang="ja-JP" sz="1000" dirty="0">
                  <a:latin typeface="メイリオ" panose="020B0604030504040204" pitchFamily="50" charset="-128"/>
                  <a:ea typeface="メイリオ" panose="020B0604030504040204" pitchFamily="50" charset="-128"/>
                </a:rPr>
                <a:t>80</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控除・</a:t>
              </a:r>
              <a:r>
                <a:rPr lang="en-US" altLang="ja-JP" sz="1000" dirty="0">
                  <a:latin typeface="メイリオ" panose="020B0604030504040204" pitchFamily="50" charset="-128"/>
                  <a:ea typeface="メイリオ" panose="020B0604030504040204" pitchFamily="50" charset="-128"/>
                </a:rPr>
                <a:t>50</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控除の特例を受ける課税仕入れである旨</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）を記載した帳簿の保存が必要</a:t>
              </a:r>
              <a:r>
                <a:rPr lang="ja-JP" altLang="en-US" sz="1000" dirty="0">
                  <a:latin typeface="メイリオ" panose="020B0604030504040204" pitchFamily="50" charset="-128"/>
                  <a:ea typeface="メイリオ" panose="020B0604030504040204" pitchFamily="50" charset="-128"/>
                </a:rPr>
                <a:t>です。</a:t>
              </a:r>
              <a:endParaRPr lang="ja-JP" altLang="ja-JP" sz="10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cstate="print"/>
            <a:stretch>
              <a:fillRect/>
            </a:stretch>
          </p:blipFill>
          <p:spPr>
            <a:xfrm>
              <a:off x="91602" y="6986676"/>
              <a:ext cx="6667651" cy="2235763"/>
            </a:xfrm>
            <a:prstGeom prst="rect">
              <a:avLst/>
            </a:prstGeom>
          </p:spPr>
        </p:pic>
      </p:grpSp>
      <p:sp>
        <p:nvSpPr>
          <p:cNvPr id="6" name="正方形/長方形 5"/>
          <p:cNvSpPr/>
          <p:nvPr/>
        </p:nvSpPr>
        <p:spPr>
          <a:xfrm>
            <a:off x="4422833" y="3338257"/>
            <a:ext cx="360040" cy="216024"/>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4350825" y="3292380"/>
            <a:ext cx="653223"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開始</a:t>
            </a:r>
          </a:p>
        </p:txBody>
      </p:sp>
    </p:spTree>
    <p:extLst>
      <p:ext uri="{BB962C8B-B14F-4D97-AF65-F5344CB8AC3E}">
        <p14:creationId xmlns:p14="http://schemas.microsoft.com/office/powerpoint/2010/main" val="625795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2441D8F-0E97-4652-A0E1-4C2954A829EB}"/>
              </a:ext>
            </a:extLst>
          </p:cNvPr>
          <p:cNvSpPr txBox="1"/>
          <p:nvPr/>
        </p:nvSpPr>
        <p:spPr>
          <a:xfrm>
            <a:off x="467544" y="476672"/>
            <a:ext cx="1800200" cy="369332"/>
          </a:xfrm>
          <a:prstGeom prst="rect">
            <a:avLst/>
          </a:prstGeom>
          <a:noFill/>
        </p:spPr>
        <p:txBody>
          <a:bodyPr wrap="square" rtlCol="0">
            <a:spAutoFit/>
          </a:bodyPr>
          <a:lstStyle/>
          <a:p>
            <a:r>
              <a:rPr kumimoji="1" lang="en-US" altLang="ja-JP" dirty="0"/>
              <a:t>【QR</a:t>
            </a:r>
            <a:r>
              <a:rPr kumimoji="1" lang="ja-JP" altLang="en-US" dirty="0"/>
              <a:t>コード</a:t>
            </a:r>
            <a:r>
              <a:rPr kumimoji="1" lang="en-US" altLang="ja-JP" dirty="0"/>
              <a:t>】</a:t>
            </a:r>
            <a:endParaRPr kumimoji="1" lang="ja-JP" altLang="en-US" dirty="0"/>
          </a:p>
        </p:txBody>
      </p:sp>
      <p:pic>
        <p:nvPicPr>
          <p:cNvPr id="4" name="図 3">
            <a:extLst>
              <a:ext uri="{FF2B5EF4-FFF2-40B4-BE49-F238E27FC236}">
                <a16:creationId xmlns:a16="http://schemas.microsoft.com/office/drawing/2014/main" id="{4C66FC04-32E7-4FE4-9252-55F6BBA6A22D}"/>
              </a:ext>
            </a:extLst>
          </p:cNvPr>
          <p:cNvPicPr>
            <a:picLocks noChangeAspect="1"/>
          </p:cNvPicPr>
          <p:nvPr/>
        </p:nvPicPr>
        <p:blipFill>
          <a:blip r:embed="rId2"/>
          <a:stretch>
            <a:fillRect/>
          </a:stretch>
        </p:blipFill>
        <p:spPr>
          <a:xfrm>
            <a:off x="2123727" y="846004"/>
            <a:ext cx="1781618" cy="1358860"/>
          </a:xfrm>
          <a:prstGeom prst="rect">
            <a:avLst/>
          </a:prstGeom>
        </p:spPr>
      </p:pic>
      <p:sp>
        <p:nvSpPr>
          <p:cNvPr id="5" name="テキスト ボックス 6">
            <a:extLst>
              <a:ext uri="{FF2B5EF4-FFF2-40B4-BE49-F238E27FC236}">
                <a16:creationId xmlns:a16="http://schemas.microsoft.com/office/drawing/2014/main" id="{7F576613-A139-4592-99BF-9DCE63E22578}"/>
              </a:ext>
            </a:extLst>
          </p:cNvPr>
          <p:cNvSpPr txBox="1"/>
          <p:nvPr/>
        </p:nvSpPr>
        <p:spPr>
          <a:xfrm>
            <a:off x="971600" y="1168291"/>
            <a:ext cx="1099820" cy="345440"/>
          </a:xfrm>
          <a:prstGeom prst="rect">
            <a:avLst/>
          </a:prstGeom>
          <a:noFill/>
        </p:spPr>
        <p:txBody>
          <a:bodyPr wrap="square" rtlCol="0">
            <a:spAutoFit/>
          </a:bodyPr>
          <a:lstStyle/>
          <a:p>
            <a:pPr algn="ctr">
              <a:lnSpc>
                <a:spcPts val="1000"/>
              </a:lnSpc>
              <a:spcAft>
                <a:spcPts val="0"/>
              </a:spcAft>
            </a:pPr>
            <a:r>
              <a:rPr lang="en-US" sz="800" kern="1200">
                <a:solidFill>
                  <a:srgbClr val="000000"/>
                </a:solidFill>
                <a:effectLst/>
                <a:latin typeface="HG丸ｺﾞｼｯｸM-PRO" panose="020F0600000000000000" pitchFamily="50" charset="-128"/>
                <a:ea typeface="ＭＳ Ｐゴシック" panose="020B0600070205080204" pitchFamily="50" charset="-128"/>
                <a:cs typeface="Meiryo UI" panose="020B0604030504040204" pitchFamily="50" charset="-128"/>
              </a:rPr>
              <a:t>IT</a:t>
            </a:r>
            <a:r>
              <a:rPr lang="ja-JP" sz="800" kern="1200">
                <a:solidFill>
                  <a:srgbClr val="000000"/>
                </a:solidFill>
                <a:effectLst/>
                <a:latin typeface="ＭＳ Ｐゴシック" panose="020B0600070205080204" pitchFamily="50" charset="-128"/>
                <a:ea typeface="HG丸ｺﾞｼｯｸM-PRO" panose="020F0600000000000000" pitchFamily="50" charset="-128"/>
                <a:cs typeface="Meiryo UI" panose="020B0604030504040204" pitchFamily="50" charset="-128"/>
              </a:rPr>
              <a:t>導入補助金</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ctr">
              <a:lnSpc>
                <a:spcPts val="1000"/>
              </a:lnSpc>
              <a:spcAft>
                <a:spcPts val="0"/>
              </a:spcAft>
            </a:pPr>
            <a:r>
              <a:rPr lang="ja-JP" sz="800" kern="1200">
                <a:solidFill>
                  <a:srgbClr val="000000"/>
                </a:solidFill>
                <a:effectLst/>
                <a:latin typeface="ＭＳ Ｐゴシック" panose="020B0600070205080204" pitchFamily="50" charset="-128"/>
                <a:ea typeface="HG丸ｺﾞｼｯｸM-PRO" panose="020F0600000000000000" pitchFamily="50" charset="-128"/>
                <a:cs typeface="Meiryo UI" panose="020B0604030504040204" pitchFamily="50" charset="-128"/>
              </a:rPr>
              <a:t>リーフレット</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p:txBody>
      </p:sp>
      <p:sp>
        <p:nvSpPr>
          <p:cNvPr id="6" name="正方形/長方形 5">
            <a:extLst>
              <a:ext uri="{FF2B5EF4-FFF2-40B4-BE49-F238E27FC236}">
                <a16:creationId xmlns:a16="http://schemas.microsoft.com/office/drawing/2014/main" id="{040C74E3-9D1F-4556-9851-9258C81189F4}"/>
              </a:ext>
            </a:extLst>
          </p:cNvPr>
          <p:cNvSpPr/>
          <p:nvPr/>
        </p:nvSpPr>
        <p:spPr bwMode="gray">
          <a:xfrm>
            <a:off x="3872230" y="1152173"/>
            <a:ext cx="1399540" cy="520700"/>
          </a:xfrm>
          <a:prstGeom prst="rect">
            <a:avLst/>
          </a:prstGeom>
        </p:spPr>
        <p:txBody>
          <a:bodyPr wrap="square">
            <a:noAutofit/>
          </a:bodyPr>
          <a:lstStyle/>
          <a:p>
            <a:pPr algn="ctr">
              <a:lnSpc>
                <a:spcPts val="1000"/>
              </a:lnSpc>
              <a:spcAft>
                <a:spcPts val="0"/>
              </a:spcAft>
            </a:pPr>
            <a:r>
              <a:rPr lang="ja-JP" sz="800">
                <a:solidFill>
                  <a:srgbClr val="3B3838"/>
                </a:solidFill>
                <a:effectLst/>
                <a:latin typeface="ＭＳ Ｐゴシック" panose="020B0600070205080204" pitchFamily="50" charset="-128"/>
                <a:ea typeface="HG丸ｺﾞｼｯｸM-PRO" panose="020F0600000000000000" pitchFamily="50" charset="-128"/>
                <a:cs typeface="Times New Roman" panose="02020603050405020304" pitchFamily="18" charset="0"/>
              </a:rPr>
              <a:t>小規模事業者</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ctr">
              <a:lnSpc>
                <a:spcPts val="1000"/>
              </a:lnSpc>
              <a:spcAft>
                <a:spcPts val="0"/>
              </a:spcAft>
            </a:pPr>
            <a:r>
              <a:rPr lang="ja-JP" sz="800">
                <a:solidFill>
                  <a:srgbClr val="3B3838"/>
                </a:solidFill>
                <a:effectLst/>
                <a:latin typeface="ＭＳ Ｐゴシック" panose="020B0600070205080204" pitchFamily="50" charset="-128"/>
                <a:ea typeface="HG丸ｺﾞｼｯｸM-PRO" panose="020F0600000000000000" pitchFamily="50" charset="-128"/>
                <a:cs typeface="Times New Roman" panose="02020603050405020304" pitchFamily="18" charset="0"/>
              </a:rPr>
              <a:t>持続化補助金</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ctr">
              <a:lnSpc>
                <a:spcPts val="1000"/>
              </a:lnSpc>
              <a:spcAft>
                <a:spcPts val="0"/>
              </a:spcAft>
            </a:pPr>
            <a:r>
              <a:rPr lang="ja-JP" sz="800">
                <a:solidFill>
                  <a:srgbClr val="3B3838"/>
                </a:solidFill>
                <a:effectLst/>
                <a:latin typeface="ＭＳ Ｐゴシック" panose="020B0600070205080204" pitchFamily="50" charset="-128"/>
                <a:ea typeface="HG丸ｺﾞｼｯｸM-PRO" panose="020F0600000000000000" pitchFamily="50" charset="-128"/>
                <a:cs typeface="Times New Roman" panose="02020603050405020304" pitchFamily="18" charset="0"/>
              </a:rPr>
              <a:t>リーフレット</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p:txBody>
      </p:sp>
      <p:pic>
        <p:nvPicPr>
          <p:cNvPr id="8" name="図 7">
            <a:extLst>
              <a:ext uri="{FF2B5EF4-FFF2-40B4-BE49-F238E27FC236}">
                <a16:creationId xmlns:a16="http://schemas.microsoft.com/office/drawing/2014/main" id="{8E555AE5-783E-4316-BE2D-76E9C0DFC8D7}"/>
              </a:ext>
            </a:extLst>
          </p:cNvPr>
          <p:cNvPicPr>
            <a:picLocks noChangeAspect="1"/>
          </p:cNvPicPr>
          <p:nvPr/>
        </p:nvPicPr>
        <p:blipFill>
          <a:blip r:embed="rId3"/>
          <a:stretch>
            <a:fillRect/>
          </a:stretch>
        </p:blipFill>
        <p:spPr>
          <a:xfrm>
            <a:off x="5148064" y="879152"/>
            <a:ext cx="1545296" cy="1181696"/>
          </a:xfrm>
          <a:prstGeom prst="rect">
            <a:avLst/>
          </a:prstGeom>
        </p:spPr>
      </p:pic>
      <p:sp>
        <p:nvSpPr>
          <p:cNvPr id="9" name="テキスト ボックス 8">
            <a:extLst>
              <a:ext uri="{FF2B5EF4-FFF2-40B4-BE49-F238E27FC236}">
                <a16:creationId xmlns:a16="http://schemas.microsoft.com/office/drawing/2014/main" id="{4736B635-1EDF-41C5-A429-B79220AD604E}"/>
              </a:ext>
            </a:extLst>
          </p:cNvPr>
          <p:cNvSpPr txBox="1"/>
          <p:nvPr/>
        </p:nvSpPr>
        <p:spPr>
          <a:xfrm>
            <a:off x="958069" y="2636912"/>
            <a:ext cx="1069975" cy="4660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ts val="1000"/>
              </a:lnSpc>
              <a:spcAft>
                <a:spcPts val="0"/>
              </a:spcAft>
            </a:pPr>
            <a:r>
              <a:rPr lang="ja-JP" sz="800" kern="100">
                <a:effectLst/>
                <a:ea typeface="HG丸ｺﾞｼｯｸM-PRO" panose="020F0600000000000000" pitchFamily="50" charset="-128"/>
                <a:cs typeface="Times New Roman" panose="02020603050405020304" pitchFamily="18" charset="0"/>
              </a:rPr>
              <a:t>公正取引委員会</a:t>
            </a:r>
            <a:endParaRPr lang="ja-JP" sz="1050" kern="100">
              <a:effectLst/>
              <a:ea typeface="ＭＳ 明朝" panose="02020609040205080304" pitchFamily="17" charset="-128"/>
              <a:cs typeface="Times New Roman" panose="02020603050405020304" pitchFamily="18" charset="0"/>
            </a:endParaRPr>
          </a:p>
          <a:p>
            <a:pPr algn="ctr">
              <a:lnSpc>
                <a:spcPts val="1000"/>
              </a:lnSpc>
              <a:spcAft>
                <a:spcPts val="0"/>
              </a:spcAft>
            </a:pPr>
            <a:r>
              <a:rPr lang="ja-JP" sz="800" kern="100">
                <a:effectLst/>
                <a:ea typeface="HG丸ｺﾞｼｯｸM-PRO" panose="020F0600000000000000" pitchFamily="50" charset="-128"/>
                <a:cs typeface="Times New Roman" panose="02020603050405020304" pitchFamily="18" charset="0"/>
              </a:rPr>
              <a:t>ホームページ</a:t>
            </a:r>
            <a:endParaRPr lang="ja-JP" sz="1050" kern="100">
              <a:effectLst/>
              <a:ea typeface="ＭＳ 明朝" panose="02020609040205080304" pitchFamily="17" charset="-128"/>
              <a:cs typeface="Times New Roman" panose="02020603050405020304" pitchFamily="18" charset="0"/>
            </a:endParaRPr>
          </a:p>
        </p:txBody>
      </p:sp>
      <p:pic>
        <p:nvPicPr>
          <p:cNvPr id="15" name="図 14">
            <a:extLst>
              <a:ext uri="{FF2B5EF4-FFF2-40B4-BE49-F238E27FC236}">
                <a16:creationId xmlns:a16="http://schemas.microsoft.com/office/drawing/2014/main" id="{5ACA4172-1F66-494C-9132-55E86B0EB51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267744" y="2454662"/>
            <a:ext cx="864096" cy="830322"/>
          </a:xfrm>
          <a:prstGeom prst="rect">
            <a:avLst/>
          </a:prstGeom>
          <a:noFill/>
          <a:ln>
            <a:noFill/>
          </a:ln>
        </p:spPr>
      </p:pic>
      <p:pic>
        <p:nvPicPr>
          <p:cNvPr id="17" name="図 16">
            <a:extLst>
              <a:ext uri="{FF2B5EF4-FFF2-40B4-BE49-F238E27FC236}">
                <a16:creationId xmlns:a16="http://schemas.microsoft.com/office/drawing/2014/main" id="{1661BA1F-E944-436A-8AD5-C0BEF647AD0D}"/>
              </a:ext>
            </a:extLst>
          </p:cNvPr>
          <p:cNvPicPr>
            <a:picLocks noChangeAspect="1"/>
          </p:cNvPicPr>
          <p:nvPr/>
        </p:nvPicPr>
        <p:blipFill>
          <a:blip r:embed="rId5"/>
          <a:stretch>
            <a:fillRect/>
          </a:stretch>
        </p:blipFill>
        <p:spPr>
          <a:xfrm>
            <a:off x="2267744" y="3655631"/>
            <a:ext cx="981072" cy="1043504"/>
          </a:xfrm>
          <a:prstGeom prst="rect">
            <a:avLst/>
          </a:prstGeom>
        </p:spPr>
      </p:pic>
      <p:sp>
        <p:nvSpPr>
          <p:cNvPr id="18" name="テキスト ボックス 10">
            <a:extLst>
              <a:ext uri="{FF2B5EF4-FFF2-40B4-BE49-F238E27FC236}">
                <a16:creationId xmlns:a16="http://schemas.microsoft.com/office/drawing/2014/main" id="{BA5BD271-7AAB-4620-9933-A392F533E068}"/>
              </a:ext>
            </a:extLst>
          </p:cNvPr>
          <p:cNvSpPr txBox="1"/>
          <p:nvPr/>
        </p:nvSpPr>
        <p:spPr>
          <a:xfrm>
            <a:off x="997529" y="3973135"/>
            <a:ext cx="1146175" cy="5060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ts val="1000"/>
              </a:lnSpc>
              <a:spcAft>
                <a:spcPts val="0"/>
              </a:spcAft>
            </a:pPr>
            <a:r>
              <a:rPr lang="ja-JP" sz="800" kern="100">
                <a:effectLst/>
                <a:latin typeface="Century" panose="02040604050505020304" pitchFamily="18" charset="0"/>
                <a:ea typeface="ＭＳ ゴシック" panose="020B0609070205080204" pitchFamily="49" charset="-128"/>
                <a:cs typeface="Times New Roman" panose="02020603050405020304" pitchFamily="18" charset="0"/>
              </a:rPr>
              <a:t>令和５年度税制改正</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000"/>
              </a:lnSpc>
              <a:spcAft>
                <a:spcPts val="0"/>
              </a:spcAft>
            </a:pPr>
            <a:r>
              <a:rPr lang="ja-JP" sz="800" kern="100">
                <a:effectLst/>
                <a:latin typeface="Century" panose="02040604050505020304" pitchFamily="18" charset="0"/>
                <a:ea typeface="ＭＳ ゴシック" panose="020B0609070205080204" pitchFamily="49" charset="-128"/>
                <a:cs typeface="Times New Roman" panose="02020603050405020304" pitchFamily="18" charset="0"/>
              </a:rPr>
              <a:t>国税庁ホームページ</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9" name="テキスト ボックス 15">
            <a:extLst>
              <a:ext uri="{FF2B5EF4-FFF2-40B4-BE49-F238E27FC236}">
                <a16:creationId xmlns:a16="http://schemas.microsoft.com/office/drawing/2014/main" id="{6AC7A6DF-4FFC-4F0B-9C84-90EE9B34A662}"/>
              </a:ext>
            </a:extLst>
          </p:cNvPr>
          <p:cNvSpPr txBox="1"/>
          <p:nvPr/>
        </p:nvSpPr>
        <p:spPr>
          <a:xfrm>
            <a:off x="4023360" y="3957990"/>
            <a:ext cx="1097280" cy="438785"/>
          </a:xfrm>
          <a:prstGeom prst="rect">
            <a:avLst/>
          </a:prstGeom>
          <a:noFill/>
        </p:spPr>
        <p:txBody>
          <a:bodyPr wrap="square" rtlCol="0">
            <a:noAutofit/>
          </a:bodyPr>
          <a:lstStyle/>
          <a:p>
            <a:pPr algn="ctr">
              <a:lnSpc>
                <a:spcPts val="1000"/>
              </a:lnSpc>
              <a:spcAft>
                <a:spcPts val="0"/>
              </a:spcAft>
            </a:pPr>
            <a:r>
              <a:rPr lang="ja-JP" sz="800" kern="1200">
                <a:solidFill>
                  <a:srgbClr val="000000"/>
                </a:solidFill>
                <a:effectLst/>
                <a:latin typeface="ＭＳ Ｐゴシック" panose="020B0600070205080204" pitchFamily="50" charset="-128"/>
                <a:ea typeface="HG丸ｺﾞｼｯｸM-PRO" panose="020F0600000000000000" pitchFamily="50" charset="-128"/>
                <a:cs typeface="Times New Roman" panose="02020603050405020304" pitchFamily="18" charset="0"/>
              </a:rPr>
              <a:t>インボイス制度</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ctr">
              <a:lnSpc>
                <a:spcPts val="1000"/>
              </a:lnSpc>
              <a:spcAft>
                <a:spcPts val="0"/>
              </a:spcAft>
            </a:pPr>
            <a:r>
              <a:rPr lang="ja-JP" sz="800" kern="1200">
                <a:solidFill>
                  <a:srgbClr val="000000"/>
                </a:solidFill>
                <a:effectLst/>
                <a:latin typeface="ＭＳ Ｐゴシック" panose="020B0600070205080204" pitchFamily="50" charset="-128"/>
                <a:ea typeface="HG丸ｺﾞｼｯｸM-PRO" panose="020F0600000000000000" pitchFamily="50" charset="-128"/>
                <a:cs typeface="Times New Roman" panose="02020603050405020304" pitchFamily="18" charset="0"/>
              </a:rPr>
              <a:t>特設サイト</a:t>
            </a:r>
            <a:endParaRPr lang="ja-JP" sz="120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p:txBody>
      </p:sp>
      <p:pic>
        <p:nvPicPr>
          <p:cNvPr id="20" name="図 19">
            <a:extLst>
              <a:ext uri="{FF2B5EF4-FFF2-40B4-BE49-F238E27FC236}">
                <a16:creationId xmlns:a16="http://schemas.microsoft.com/office/drawing/2014/main" id="{719BB4B1-6950-4B09-99D6-3A68C70DC73D}"/>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5004048" y="3713383"/>
            <a:ext cx="1512168" cy="1043504"/>
          </a:xfrm>
          <a:prstGeom prst="rect">
            <a:avLst/>
          </a:prstGeom>
          <a:noFill/>
          <a:ln>
            <a:noFill/>
          </a:ln>
        </p:spPr>
      </p:pic>
    </p:spTree>
    <p:extLst>
      <p:ext uri="{BB962C8B-B14F-4D97-AF65-F5344CB8AC3E}">
        <p14:creationId xmlns:p14="http://schemas.microsoft.com/office/powerpoint/2010/main" val="8599742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A6479CE2DC000408F5D445C8B48017C" ma:contentTypeVersion="13" ma:contentTypeDescription="新しいドキュメントを作成します。" ma:contentTypeScope="" ma:versionID="141e72666d31376dd7b49b7d7bf9289b">
  <xsd:schema xmlns:xsd="http://www.w3.org/2001/XMLSchema" xmlns:xs="http://www.w3.org/2001/XMLSchema" xmlns:p="http://schemas.microsoft.com/office/2006/metadata/properties" xmlns:ns2="e3c7e609-c1f4-469d-a368-bc9cc3d29fb1" xmlns:ns3="fde9497d-4093-4b80-bdcd-fe9b2fa90742" targetNamespace="http://schemas.microsoft.com/office/2006/metadata/properties" ma:root="true" ma:fieldsID="acd4dc4884c595e43d796bc065d765cb" ns2:_="" ns3:_="">
    <xsd:import namespace="e3c7e609-c1f4-469d-a368-bc9cc3d29fb1"/>
    <xsd:import namespace="fde9497d-4093-4b80-bdcd-fe9b2fa9074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c7e609-c1f4-469d-a368-bc9cc3d29fb1"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e9497d-4093-4b80-bdcd-fe9b2fa9074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329106-CD0A-4C4A-AF34-00B33A52B7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c7e609-c1f4-469d-a368-bc9cc3d29fb1"/>
    <ds:schemaRef ds:uri="fde9497d-4093-4b80-bdcd-fe9b2fa907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C3B950-D4B1-475E-BCD7-D3EDF82DD493}">
  <ds:schemaRefs>
    <ds:schemaRef ds:uri="http://schemas.microsoft.com/office/2006/metadata/properties"/>
    <ds:schemaRef ds:uri="http://purl.org/dc/dcmitype/"/>
    <ds:schemaRef ds:uri="http://www.w3.org/XML/1998/namespac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fde9497d-4093-4b80-bdcd-fe9b2fa90742"/>
    <ds:schemaRef ds:uri="e3c7e609-c1f4-469d-a368-bc9cc3d29fb1"/>
    <ds:schemaRef ds:uri="http://purl.org/dc/elements/1.1/"/>
  </ds:schemaRefs>
</ds:datastoreItem>
</file>

<file path=customXml/itemProps3.xml><?xml version="1.0" encoding="utf-8"?>
<ds:datastoreItem xmlns:ds="http://schemas.openxmlformats.org/officeDocument/2006/customXml" ds:itemID="{7A5C4221-DC30-45C7-AA05-31AFE86035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70443</TotalTime>
  <Words>471</Words>
  <Application>Microsoft Office PowerPoint</Application>
  <PresentationFormat>画面に合わせる (4:3)</PresentationFormat>
  <Paragraphs>78</Paragraphs>
  <Slides>4</Slides>
  <Notes>1</Notes>
  <HiddenSlides>0</HiddenSlides>
  <MMClips>0</MMClips>
  <ScaleCrop>false</ScaleCrop>
  <HeadingPairs>
    <vt:vector size="8" baseType="variant">
      <vt:variant>
        <vt:lpstr>使用されているフォント</vt:lpstr>
      </vt:variant>
      <vt:variant>
        <vt:i4>14</vt:i4>
      </vt:variant>
      <vt:variant>
        <vt:lpstr>テーマ</vt:lpstr>
      </vt:variant>
      <vt:variant>
        <vt:i4>1</vt:i4>
      </vt:variant>
      <vt:variant>
        <vt:lpstr>スライド タイトル</vt:lpstr>
      </vt:variant>
      <vt:variant>
        <vt:i4>4</vt:i4>
      </vt:variant>
      <vt:variant>
        <vt:lpstr>目的別スライド ショー</vt:lpstr>
      </vt:variant>
      <vt:variant>
        <vt:i4>1</vt:i4>
      </vt:variant>
    </vt:vector>
  </HeadingPairs>
  <TitlesOfParts>
    <vt:vector size="20" baseType="lpstr">
      <vt:lpstr>HGSｺﾞｼｯｸM</vt:lpstr>
      <vt:lpstr>HGS創英角ﾎﾟｯﾌﾟ体</vt:lpstr>
      <vt:lpstr>HG丸ｺﾞｼｯｸM-PRO</vt:lpstr>
      <vt:lpstr>Meiryo UI</vt:lpstr>
      <vt:lpstr>ＭＳ Ｐゴシック</vt:lpstr>
      <vt:lpstr>ＭＳ ゴシック</vt:lpstr>
      <vt:lpstr>ＭＳ 明朝</vt:lpstr>
      <vt:lpstr>UD デジタル 教科書体 N-R</vt:lpstr>
      <vt:lpstr>メイリオ</vt:lpstr>
      <vt:lpstr>Arial</vt:lpstr>
      <vt:lpstr>Calibri</vt:lpstr>
      <vt:lpstr>Calibri Light</vt:lpstr>
      <vt:lpstr>Century</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目的別スライド ショー 1</vt:lpstr>
    </vt:vector>
  </TitlesOfParts>
  <Company>国税庁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国税庁</dc:creator>
  <cp:lastModifiedBy>審１（林）</cp:lastModifiedBy>
  <cp:revision>3864</cp:revision>
  <cp:lastPrinted>2021-09-30T09:53:23Z</cp:lastPrinted>
  <dcterms:created xsi:type="dcterms:W3CDTF">2016-02-24T03:54:11Z</dcterms:created>
  <dcterms:modified xsi:type="dcterms:W3CDTF">2023-04-24T00:48:49Z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0x0101008A6479CE2DC000408F5D445C8B48017C</vt:lpwstr>
  </property>
</Properties>
</file>